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384" r:id="rId3"/>
    <p:sldId id="337" r:id="rId5"/>
    <p:sldId id="385" r:id="rId6"/>
    <p:sldId id="386" r:id="rId7"/>
    <p:sldId id="367" r:id="rId8"/>
    <p:sldId id="396" r:id="rId9"/>
    <p:sldId id="398" r:id="rId10"/>
    <p:sldId id="399" r:id="rId11"/>
    <p:sldId id="371" r:id="rId12"/>
    <p:sldId id="364" r:id="rId13"/>
    <p:sldId id="347" r:id="rId14"/>
    <p:sldId id="340" r:id="rId15"/>
    <p:sldId id="387" r:id="rId16"/>
    <p:sldId id="360" r:id="rId17"/>
    <p:sldId id="363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B96E"/>
    <a:srgbClr val="0E0E0E"/>
    <a:srgbClr val="D5AF59"/>
    <a:srgbClr val="C79933"/>
    <a:srgbClr val="4E4E4E"/>
    <a:srgbClr val="464646"/>
    <a:srgbClr val="120E0D"/>
    <a:srgbClr val="17171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0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720" y="184"/>
      </p:cViewPr>
      <p:guideLst>
        <p:guide orient="horz" pos="1725"/>
        <p:guide pos="29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7B56D-5E4F-4EE6-B6A1-0325EBDC3C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93CFF-CD07-4AAB-A45E-3199F46A0A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93CFF-CD07-4AAB-A45E-3199F46A0A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93CFF-CD07-4AAB-A45E-3199F46A0A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93CFF-CD07-4AAB-A45E-3199F46A0A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93CFF-CD07-4AAB-A45E-3199F46A0A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7A8E2-7255-4DA8-8CC9-F1DB961D9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318531" y="260778"/>
            <a:ext cx="432000" cy="396000"/>
            <a:chOff x="9514390" y="1712740"/>
            <a:chExt cx="1512976" cy="1296678"/>
          </a:xfrm>
        </p:grpSpPr>
        <p:sp>
          <p:nvSpPr>
            <p:cNvPr id="10" name="等腰三角形 9"/>
            <p:cNvSpPr/>
            <p:nvPr/>
          </p:nvSpPr>
          <p:spPr>
            <a:xfrm>
              <a:off x="9514390" y="2357273"/>
              <a:ext cx="756488" cy="652145"/>
            </a:xfrm>
            <a:prstGeom prst="triangle">
              <a:avLst/>
            </a:prstGeom>
            <a:noFill/>
            <a:ln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10270878" y="2357273"/>
              <a:ext cx="756488" cy="652145"/>
            </a:xfrm>
            <a:prstGeom prst="triangle">
              <a:avLst/>
            </a:prstGeom>
            <a:noFill/>
            <a:ln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/>
          </p:nvSpPr>
          <p:spPr>
            <a:xfrm>
              <a:off x="9892634" y="1712740"/>
              <a:ext cx="756488" cy="652145"/>
            </a:xfrm>
            <a:prstGeom prst="triangle">
              <a:avLst/>
            </a:prstGeom>
            <a:noFill/>
            <a:ln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0" Type="http://schemas.openxmlformats.org/officeDocument/2006/relationships/notesSlide" Target="../notesSlides/notesSlide9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arketingdesk.cn/img/logo.571a1aee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76" y="1995832"/>
            <a:ext cx="457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2441542" y="3154065"/>
            <a:ext cx="4413333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为现代营销打造智能营销洞察和跨媒体数据分析产品（标准版）</a:t>
            </a:r>
            <a:endParaRPr lang="zh-CN" altLang="en-US" sz="1800" dirty="0" smtClean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2965" y="245401"/>
            <a:ext cx="3037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用户群体</a:t>
            </a:r>
            <a:endParaRPr lang="zh-CN" altLang="en-US" sz="28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243624" y="2286857"/>
            <a:ext cx="1633158" cy="1633158"/>
          </a:xfrm>
          <a:prstGeom prst="ellipse">
            <a:avLst/>
          </a:prstGeom>
          <a:solidFill>
            <a:srgbClr val="DAB96E"/>
          </a:solidFill>
          <a:ln>
            <a:noFill/>
          </a:ln>
          <a:effectLst>
            <a:outerShdw blurRad="114300" dist="1397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0" name="椭圆 9"/>
          <p:cNvSpPr/>
          <p:nvPr/>
        </p:nvSpPr>
        <p:spPr>
          <a:xfrm>
            <a:off x="2883824" y="1870566"/>
            <a:ext cx="954485" cy="954485"/>
          </a:xfrm>
          <a:prstGeom prst="ellipse">
            <a:avLst/>
          </a:prstGeom>
          <a:solidFill>
            <a:srgbClr val="DAB96E"/>
          </a:solidFill>
          <a:ln>
            <a:noFill/>
          </a:ln>
          <a:effectLst>
            <a:outerShdw blurRad="114300" dist="1397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2" name="椭圆 11"/>
          <p:cNvSpPr/>
          <p:nvPr/>
        </p:nvSpPr>
        <p:spPr>
          <a:xfrm>
            <a:off x="3384281" y="2265005"/>
            <a:ext cx="1184763" cy="1184763"/>
          </a:xfrm>
          <a:prstGeom prst="ellipse">
            <a:avLst/>
          </a:prstGeom>
          <a:solidFill>
            <a:srgbClr val="DAB96E"/>
          </a:solidFill>
          <a:ln>
            <a:noFill/>
          </a:ln>
          <a:effectLst>
            <a:outerShdw blurRad="254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 dirty="0"/>
          </a:p>
        </p:txBody>
      </p:sp>
      <p:sp>
        <p:nvSpPr>
          <p:cNvPr id="19" name="文本框 18"/>
          <p:cNvSpPr txBox="1"/>
          <p:nvPr/>
        </p:nvSpPr>
        <p:spPr>
          <a:xfrm>
            <a:off x="3048414" y="3781515"/>
            <a:ext cx="1112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LA</a:t>
            </a:r>
            <a:r>
              <a:rPr lang="zh-CN" altLang="en-US" sz="1200" b="1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客户</a:t>
            </a:r>
            <a:endParaRPr lang="zh-CN" altLang="en-US" sz="1200" b="1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033609" y="2792101"/>
            <a:ext cx="1536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KA</a:t>
            </a:r>
            <a:r>
              <a:rPr lang="zh-CN" altLang="en-US" sz="1200" b="1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客户</a:t>
            </a:r>
            <a:endParaRPr lang="zh-CN" altLang="en-US" sz="1200" b="1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64335" y="2209308"/>
            <a:ext cx="2042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运营投放人员</a:t>
            </a:r>
            <a:endParaRPr lang="zh-CN" altLang="en-US" sz="1200" b="1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243624" y="1421119"/>
            <a:ext cx="1576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代运营公司</a:t>
            </a:r>
            <a:endParaRPr lang="zh-CN" altLang="en-US" sz="1200" b="1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3255841" y="1224469"/>
            <a:ext cx="841083" cy="841083"/>
          </a:xfrm>
          <a:prstGeom prst="ellipse">
            <a:avLst/>
          </a:prstGeom>
          <a:solidFill>
            <a:srgbClr val="DAB96E"/>
          </a:solidFill>
          <a:ln>
            <a:noFill/>
          </a:ln>
          <a:effectLst>
            <a:outerShdw blurRad="114300" dist="1397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300402"/>
            <a:ext cx="403781" cy="45128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510" y="1421119"/>
            <a:ext cx="401900" cy="40190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730" y="2152529"/>
            <a:ext cx="401900" cy="330781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983" y="2667200"/>
            <a:ext cx="401900" cy="40190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63" y="2893531"/>
            <a:ext cx="401900" cy="401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3096000" y="1174757"/>
            <a:ext cx="2952000" cy="2160000"/>
          </a:xfrm>
          <a:prstGeom prst="triangle">
            <a:avLst/>
          </a:prstGeom>
          <a:noFill/>
          <a:ln w="3175">
            <a:solidFill>
              <a:srgbClr val="DAB96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2970000" y="1062257"/>
            <a:ext cx="3204000" cy="2340000"/>
          </a:xfrm>
          <a:prstGeom prst="triangle">
            <a:avLst/>
          </a:prstGeom>
          <a:noFill/>
          <a:ln w="19050"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" name="文本框 2"/>
          <p:cNvSpPr txBox="1"/>
          <p:nvPr/>
        </p:nvSpPr>
        <p:spPr>
          <a:xfrm>
            <a:off x="3473333" y="2780328"/>
            <a:ext cx="2214880" cy="583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DAB96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产品的作用</a:t>
            </a:r>
            <a:endParaRPr lang="zh-CN" altLang="en-US" sz="3200" dirty="0" smtClean="0">
              <a:solidFill>
                <a:srgbClr val="DAB96E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49234" y="1941750"/>
            <a:ext cx="867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Century Gothic" panose="020B0502020202020204" pitchFamily="34" charset="0"/>
                <a:ea typeface="等线" panose="02010600030101010101" pitchFamily="2" charset="-122"/>
              </a:rPr>
              <a:t>02</a:t>
            </a:r>
            <a:endParaRPr lang="zh-CN" altLang="en-US" sz="4800" dirty="0">
              <a:solidFill>
                <a:schemeClr val="bg1"/>
              </a:solidFill>
              <a:latin typeface="Century Gothic" panose="020B0502020202020204" pitchFamily="34" charset="0"/>
              <a:ea typeface="等线" panose="02010600030101010101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6372000" y="2031750"/>
            <a:ext cx="540000" cy="540000"/>
          </a:xfrm>
          <a:prstGeom prst="line">
            <a:avLst/>
          </a:prstGeom>
          <a:noFill/>
          <a:ln w="3175" cap="flat" cmpd="sng" algn="ctr">
            <a:solidFill>
              <a:srgbClr val="DAB96E">
                <a:alpha val="56000"/>
              </a:srgbClr>
            </a:solidFill>
            <a:prstDash val="solid"/>
            <a:miter lim="800000"/>
          </a:ln>
          <a:effectLst/>
        </p:spPr>
      </p:cxnSp>
      <p:cxnSp>
        <p:nvCxnSpPr>
          <p:cNvPr id="6" name="直接连接符 5"/>
          <p:cNvCxnSpPr/>
          <p:nvPr/>
        </p:nvCxnSpPr>
        <p:spPr>
          <a:xfrm flipH="1">
            <a:off x="6912000" y="1581750"/>
            <a:ext cx="720000" cy="720000"/>
          </a:xfrm>
          <a:prstGeom prst="line">
            <a:avLst/>
          </a:prstGeom>
          <a:noFill/>
          <a:ln w="3175" cap="flat" cmpd="sng" algn="ctr">
            <a:solidFill>
              <a:srgbClr val="DAB96E">
                <a:alpha val="56000"/>
              </a:srgbClr>
            </a:solidFill>
            <a:prstDash val="solid"/>
            <a:miter lim="800000"/>
          </a:ln>
          <a:effectLst/>
        </p:spPr>
      </p:cxnSp>
      <p:cxnSp>
        <p:nvCxnSpPr>
          <p:cNvPr id="7" name="直接连接符 6"/>
          <p:cNvCxnSpPr/>
          <p:nvPr/>
        </p:nvCxnSpPr>
        <p:spPr>
          <a:xfrm flipH="1">
            <a:off x="1306849" y="3050468"/>
            <a:ext cx="540000" cy="540000"/>
          </a:xfrm>
          <a:prstGeom prst="line">
            <a:avLst/>
          </a:prstGeom>
          <a:noFill/>
          <a:ln w="3175" cap="flat" cmpd="sng" algn="ctr">
            <a:solidFill>
              <a:srgbClr val="DAB96E">
                <a:alpha val="56000"/>
              </a:srgbClr>
            </a:solidFill>
            <a:prstDash val="solid"/>
            <a:miter lim="800000"/>
          </a:ln>
          <a:effectLst/>
        </p:spPr>
      </p:cxnSp>
      <p:cxnSp>
        <p:nvCxnSpPr>
          <p:cNvPr id="8" name="直接连接符 7"/>
          <p:cNvCxnSpPr/>
          <p:nvPr/>
        </p:nvCxnSpPr>
        <p:spPr>
          <a:xfrm flipH="1">
            <a:off x="1846849" y="2600468"/>
            <a:ext cx="720000" cy="720000"/>
          </a:xfrm>
          <a:prstGeom prst="line">
            <a:avLst/>
          </a:prstGeom>
          <a:noFill/>
          <a:ln w="3175" cap="flat" cmpd="sng" algn="ctr">
            <a:solidFill>
              <a:srgbClr val="DAB96E">
                <a:alpha val="56000"/>
              </a:srgbClr>
            </a:solidFill>
            <a:prstDash val="solid"/>
            <a:miter lim="800000"/>
          </a:ln>
          <a:effectLst/>
        </p:spPr>
      </p:cxnSp>
      <p:sp>
        <p:nvSpPr>
          <p:cNvPr id="19" name="直角三角形 18"/>
          <p:cNvSpPr/>
          <p:nvPr/>
        </p:nvSpPr>
        <p:spPr>
          <a:xfrm rot="340454" flipH="1">
            <a:off x="1118392" y="3005760"/>
            <a:ext cx="180000" cy="180000"/>
          </a:xfrm>
          <a:prstGeom prst="rtTriangle">
            <a:avLst/>
          </a:prstGeom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rot="11830470" flipH="1">
            <a:off x="8001668" y="1604312"/>
            <a:ext cx="180000" cy="180000"/>
          </a:xfrm>
          <a:prstGeom prst="rtTriangle">
            <a:avLst/>
          </a:prstGeom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8463" y="255973"/>
            <a:ext cx="4251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赋能企业客户</a:t>
            </a:r>
            <a:endParaRPr lang="zh-CN" altLang="en-US" sz="28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414816" y="1970776"/>
            <a:ext cx="720790" cy="720790"/>
            <a:chOff x="8167396" y="2431759"/>
            <a:chExt cx="961053" cy="961053"/>
          </a:xfrm>
        </p:grpSpPr>
        <p:sp>
          <p:nvSpPr>
            <p:cNvPr id="5" name="矩形 4"/>
            <p:cNvSpPr/>
            <p:nvPr/>
          </p:nvSpPr>
          <p:spPr>
            <a:xfrm rot="2454964">
              <a:off x="8167396" y="2431759"/>
              <a:ext cx="961053" cy="9610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8483653" y="2801688"/>
              <a:ext cx="328539" cy="221195"/>
              <a:chOff x="4411663" y="6149975"/>
              <a:chExt cx="481013" cy="323850"/>
            </a:xfrm>
          </p:grpSpPr>
          <p:sp>
            <p:nvSpPr>
              <p:cNvPr id="8" name="Oval 16"/>
              <p:cNvSpPr>
                <a:spLocks noChangeArrowheads="1"/>
              </p:cNvSpPr>
              <p:nvPr/>
            </p:nvSpPr>
            <p:spPr bwMode="auto">
              <a:xfrm>
                <a:off x="4524375" y="6399213"/>
                <a:ext cx="15875" cy="174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9" name="Freeform 17"/>
              <p:cNvSpPr>
                <a:spLocks noEditPoints="1"/>
              </p:cNvSpPr>
              <p:nvPr/>
            </p:nvSpPr>
            <p:spPr bwMode="auto">
              <a:xfrm>
                <a:off x="4411663" y="6149975"/>
                <a:ext cx="481013" cy="323850"/>
              </a:xfrm>
              <a:custGeom>
                <a:avLst/>
                <a:gdLst>
                  <a:gd name="T0" fmla="*/ 127 w 128"/>
                  <a:gd name="T1" fmla="*/ 36 h 86"/>
                  <a:gd name="T2" fmla="*/ 118 w 128"/>
                  <a:gd name="T3" fmla="*/ 31 h 86"/>
                  <a:gd name="T4" fmla="*/ 109 w 128"/>
                  <a:gd name="T5" fmla="*/ 13 h 86"/>
                  <a:gd name="T6" fmla="*/ 107 w 128"/>
                  <a:gd name="T7" fmla="*/ 12 h 86"/>
                  <a:gd name="T8" fmla="*/ 81 w 128"/>
                  <a:gd name="T9" fmla="*/ 12 h 86"/>
                  <a:gd name="T10" fmla="*/ 81 w 128"/>
                  <a:gd name="T11" fmla="*/ 3 h 86"/>
                  <a:gd name="T12" fmla="*/ 78 w 128"/>
                  <a:gd name="T13" fmla="*/ 0 h 86"/>
                  <a:gd name="T14" fmla="*/ 2 w 128"/>
                  <a:gd name="T15" fmla="*/ 0 h 86"/>
                  <a:gd name="T16" fmla="*/ 0 w 128"/>
                  <a:gd name="T17" fmla="*/ 3 h 86"/>
                  <a:gd name="T18" fmla="*/ 0 w 128"/>
                  <a:gd name="T19" fmla="*/ 69 h 86"/>
                  <a:gd name="T20" fmla="*/ 2 w 128"/>
                  <a:gd name="T21" fmla="*/ 71 h 86"/>
                  <a:gd name="T22" fmla="*/ 15 w 128"/>
                  <a:gd name="T23" fmla="*/ 71 h 86"/>
                  <a:gd name="T24" fmla="*/ 15 w 128"/>
                  <a:gd name="T25" fmla="*/ 72 h 86"/>
                  <a:gd name="T26" fmla="*/ 32 w 128"/>
                  <a:gd name="T27" fmla="*/ 86 h 86"/>
                  <a:gd name="T28" fmla="*/ 49 w 128"/>
                  <a:gd name="T29" fmla="*/ 72 h 86"/>
                  <a:gd name="T30" fmla="*/ 49 w 128"/>
                  <a:gd name="T31" fmla="*/ 71 h 86"/>
                  <a:gd name="T32" fmla="*/ 79 w 128"/>
                  <a:gd name="T33" fmla="*/ 71 h 86"/>
                  <a:gd name="T34" fmla="*/ 79 w 128"/>
                  <a:gd name="T35" fmla="*/ 72 h 86"/>
                  <a:gd name="T36" fmla="*/ 96 w 128"/>
                  <a:gd name="T37" fmla="*/ 86 h 86"/>
                  <a:gd name="T38" fmla="*/ 113 w 128"/>
                  <a:gd name="T39" fmla="*/ 72 h 86"/>
                  <a:gd name="T40" fmla="*/ 113 w 128"/>
                  <a:gd name="T41" fmla="*/ 71 h 86"/>
                  <a:gd name="T42" fmla="*/ 126 w 128"/>
                  <a:gd name="T43" fmla="*/ 71 h 86"/>
                  <a:gd name="T44" fmla="*/ 128 w 128"/>
                  <a:gd name="T45" fmla="*/ 69 h 86"/>
                  <a:gd name="T46" fmla="*/ 128 w 128"/>
                  <a:gd name="T47" fmla="*/ 38 h 86"/>
                  <a:gd name="T48" fmla="*/ 127 w 128"/>
                  <a:gd name="T49" fmla="*/ 36 h 86"/>
                  <a:gd name="T50" fmla="*/ 32 w 128"/>
                  <a:gd name="T51" fmla="*/ 81 h 86"/>
                  <a:gd name="T52" fmla="*/ 19 w 128"/>
                  <a:gd name="T53" fmla="*/ 69 h 86"/>
                  <a:gd name="T54" fmla="*/ 32 w 128"/>
                  <a:gd name="T55" fmla="*/ 56 h 86"/>
                  <a:gd name="T56" fmla="*/ 44 w 128"/>
                  <a:gd name="T57" fmla="*/ 69 h 86"/>
                  <a:gd name="T58" fmla="*/ 32 w 128"/>
                  <a:gd name="T59" fmla="*/ 81 h 86"/>
                  <a:gd name="T60" fmla="*/ 96 w 128"/>
                  <a:gd name="T61" fmla="*/ 81 h 86"/>
                  <a:gd name="T62" fmla="*/ 84 w 128"/>
                  <a:gd name="T63" fmla="*/ 69 h 86"/>
                  <a:gd name="T64" fmla="*/ 96 w 128"/>
                  <a:gd name="T65" fmla="*/ 56 h 86"/>
                  <a:gd name="T66" fmla="*/ 109 w 128"/>
                  <a:gd name="T67" fmla="*/ 69 h 86"/>
                  <a:gd name="T68" fmla="*/ 96 w 128"/>
                  <a:gd name="T69" fmla="*/ 81 h 86"/>
                  <a:gd name="T70" fmla="*/ 123 w 128"/>
                  <a:gd name="T71" fmla="*/ 67 h 86"/>
                  <a:gd name="T72" fmla="*/ 113 w 128"/>
                  <a:gd name="T73" fmla="*/ 67 h 86"/>
                  <a:gd name="T74" fmla="*/ 113 w 128"/>
                  <a:gd name="T75" fmla="*/ 65 h 86"/>
                  <a:gd name="T76" fmla="*/ 96 w 128"/>
                  <a:gd name="T77" fmla="*/ 52 h 86"/>
                  <a:gd name="T78" fmla="*/ 79 w 128"/>
                  <a:gd name="T79" fmla="*/ 65 h 86"/>
                  <a:gd name="T80" fmla="*/ 79 w 128"/>
                  <a:gd name="T81" fmla="*/ 67 h 86"/>
                  <a:gd name="T82" fmla="*/ 49 w 128"/>
                  <a:gd name="T83" fmla="*/ 67 h 86"/>
                  <a:gd name="T84" fmla="*/ 49 w 128"/>
                  <a:gd name="T85" fmla="*/ 65 h 86"/>
                  <a:gd name="T86" fmla="*/ 32 w 128"/>
                  <a:gd name="T87" fmla="*/ 52 h 86"/>
                  <a:gd name="T88" fmla="*/ 15 w 128"/>
                  <a:gd name="T89" fmla="*/ 65 h 86"/>
                  <a:gd name="T90" fmla="*/ 15 w 128"/>
                  <a:gd name="T91" fmla="*/ 67 h 86"/>
                  <a:gd name="T92" fmla="*/ 5 w 128"/>
                  <a:gd name="T93" fmla="*/ 67 h 86"/>
                  <a:gd name="T94" fmla="*/ 5 w 128"/>
                  <a:gd name="T95" fmla="*/ 5 h 86"/>
                  <a:gd name="T96" fmla="*/ 76 w 128"/>
                  <a:gd name="T97" fmla="*/ 5 h 86"/>
                  <a:gd name="T98" fmla="*/ 76 w 128"/>
                  <a:gd name="T99" fmla="*/ 39 h 86"/>
                  <a:gd name="T100" fmla="*/ 78 w 128"/>
                  <a:gd name="T101" fmla="*/ 41 h 86"/>
                  <a:gd name="T102" fmla="*/ 81 w 128"/>
                  <a:gd name="T103" fmla="*/ 39 h 86"/>
                  <a:gd name="T104" fmla="*/ 81 w 128"/>
                  <a:gd name="T105" fmla="*/ 16 h 86"/>
                  <a:gd name="T106" fmla="*/ 105 w 128"/>
                  <a:gd name="T107" fmla="*/ 16 h 86"/>
                  <a:gd name="T108" fmla="*/ 115 w 128"/>
                  <a:gd name="T109" fmla="*/ 35 h 86"/>
                  <a:gd name="T110" fmla="*/ 123 w 128"/>
                  <a:gd name="T111" fmla="*/ 40 h 86"/>
                  <a:gd name="T112" fmla="*/ 123 w 128"/>
                  <a:gd name="T113" fmla="*/ 6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8" h="86">
                    <a:moveTo>
                      <a:pt x="127" y="36"/>
                    </a:moveTo>
                    <a:cubicBezTo>
                      <a:pt x="118" y="31"/>
                      <a:pt x="118" y="31"/>
                      <a:pt x="118" y="31"/>
                    </a:cubicBezTo>
                    <a:cubicBezTo>
                      <a:pt x="109" y="13"/>
                      <a:pt x="109" y="13"/>
                      <a:pt x="109" y="13"/>
                    </a:cubicBezTo>
                    <a:cubicBezTo>
                      <a:pt x="109" y="12"/>
                      <a:pt x="108" y="12"/>
                      <a:pt x="107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3"/>
                      <a:pt x="81" y="3"/>
                      <a:pt x="81" y="3"/>
                    </a:cubicBezTo>
                    <a:cubicBezTo>
                      <a:pt x="81" y="1"/>
                      <a:pt x="80" y="0"/>
                      <a:pt x="7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0"/>
                      <a:pt x="1" y="71"/>
                      <a:pt x="2" y="71"/>
                    </a:cubicBezTo>
                    <a:cubicBezTo>
                      <a:pt x="15" y="71"/>
                      <a:pt x="15" y="71"/>
                      <a:pt x="15" y="71"/>
                    </a:cubicBezTo>
                    <a:cubicBezTo>
                      <a:pt x="15" y="72"/>
                      <a:pt x="15" y="72"/>
                      <a:pt x="15" y="72"/>
                    </a:cubicBezTo>
                    <a:cubicBezTo>
                      <a:pt x="17" y="80"/>
                      <a:pt x="24" y="86"/>
                      <a:pt x="32" y="86"/>
                    </a:cubicBezTo>
                    <a:cubicBezTo>
                      <a:pt x="40" y="86"/>
                      <a:pt x="47" y="80"/>
                      <a:pt x="49" y="72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79" y="71"/>
                      <a:pt x="79" y="71"/>
                      <a:pt x="79" y="71"/>
                    </a:cubicBezTo>
                    <a:cubicBezTo>
                      <a:pt x="79" y="72"/>
                      <a:pt x="79" y="72"/>
                      <a:pt x="79" y="72"/>
                    </a:cubicBezTo>
                    <a:cubicBezTo>
                      <a:pt x="81" y="80"/>
                      <a:pt x="88" y="86"/>
                      <a:pt x="96" y="86"/>
                    </a:cubicBezTo>
                    <a:cubicBezTo>
                      <a:pt x="104" y="86"/>
                      <a:pt x="111" y="80"/>
                      <a:pt x="113" y="72"/>
                    </a:cubicBezTo>
                    <a:cubicBezTo>
                      <a:pt x="113" y="71"/>
                      <a:pt x="113" y="71"/>
                      <a:pt x="113" y="71"/>
                    </a:cubicBezTo>
                    <a:cubicBezTo>
                      <a:pt x="126" y="71"/>
                      <a:pt x="126" y="71"/>
                      <a:pt x="126" y="71"/>
                    </a:cubicBezTo>
                    <a:cubicBezTo>
                      <a:pt x="127" y="71"/>
                      <a:pt x="128" y="70"/>
                      <a:pt x="128" y="69"/>
                    </a:cubicBezTo>
                    <a:cubicBezTo>
                      <a:pt x="128" y="38"/>
                      <a:pt x="128" y="38"/>
                      <a:pt x="128" y="38"/>
                    </a:cubicBezTo>
                    <a:cubicBezTo>
                      <a:pt x="128" y="38"/>
                      <a:pt x="128" y="37"/>
                      <a:pt x="127" y="36"/>
                    </a:cubicBezTo>
                    <a:close/>
                    <a:moveTo>
                      <a:pt x="32" y="81"/>
                    </a:moveTo>
                    <a:cubicBezTo>
                      <a:pt x="25" y="81"/>
                      <a:pt x="19" y="76"/>
                      <a:pt x="19" y="69"/>
                    </a:cubicBezTo>
                    <a:cubicBezTo>
                      <a:pt x="19" y="62"/>
                      <a:pt x="25" y="56"/>
                      <a:pt x="32" y="56"/>
                    </a:cubicBezTo>
                    <a:cubicBezTo>
                      <a:pt x="39" y="56"/>
                      <a:pt x="44" y="62"/>
                      <a:pt x="44" y="69"/>
                    </a:cubicBezTo>
                    <a:cubicBezTo>
                      <a:pt x="44" y="76"/>
                      <a:pt x="39" y="81"/>
                      <a:pt x="32" y="81"/>
                    </a:cubicBezTo>
                    <a:close/>
                    <a:moveTo>
                      <a:pt x="96" y="81"/>
                    </a:moveTo>
                    <a:cubicBezTo>
                      <a:pt x="89" y="81"/>
                      <a:pt x="84" y="76"/>
                      <a:pt x="84" y="69"/>
                    </a:cubicBezTo>
                    <a:cubicBezTo>
                      <a:pt x="84" y="62"/>
                      <a:pt x="89" y="56"/>
                      <a:pt x="96" y="56"/>
                    </a:cubicBezTo>
                    <a:cubicBezTo>
                      <a:pt x="103" y="56"/>
                      <a:pt x="109" y="62"/>
                      <a:pt x="109" y="69"/>
                    </a:cubicBezTo>
                    <a:cubicBezTo>
                      <a:pt x="109" y="76"/>
                      <a:pt x="103" y="81"/>
                      <a:pt x="96" y="81"/>
                    </a:cubicBezTo>
                    <a:close/>
                    <a:moveTo>
                      <a:pt x="123" y="67"/>
                    </a:moveTo>
                    <a:cubicBezTo>
                      <a:pt x="113" y="67"/>
                      <a:pt x="113" y="67"/>
                      <a:pt x="113" y="67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1" y="57"/>
                      <a:pt x="104" y="52"/>
                      <a:pt x="96" y="52"/>
                    </a:cubicBezTo>
                    <a:cubicBezTo>
                      <a:pt x="88" y="52"/>
                      <a:pt x="81" y="57"/>
                      <a:pt x="79" y="65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7" y="57"/>
                      <a:pt x="40" y="52"/>
                      <a:pt x="32" y="52"/>
                    </a:cubicBezTo>
                    <a:cubicBezTo>
                      <a:pt x="24" y="52"/>
                      <a:pt x="17" y="57"/>
                      <a:pt x="15" y="65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7" y="41"/>
                      <a:pt x="78" y="41"/>
                    </a:cubicBezTo>
                    <a:cubicBezTo>
                      <a:pt x="80" y="41"/>
                      <a:pt x="81" y="40"/>
                      <a:pt x="81" y="39"/>
                    </a:cubicBezTo>
                    <a:cubicBezTo>
                      <a:pt x="81" y="16"/>
                      <a:pt x="81" y="16"/>
                      <a:pt x="81" y="16"/>
                    </a:cubicBezTo>
                    <a:cubicBezTo>
                      <a:pt x="105" y="16"/>
                      <a:pt x="105" y="16"/>
                      <a:pt x="105" y="16"/>
                    </a:cubicBezTo>
                    <a:cubicBezTo>
                      <a:pt x="115" y="35"/>
                      <a:pt x="115" y="35"/>
                      <a:pt x="115" y="35"/>
                    </a:cubicBezTo>
                    <a:cubicBezTo>
                      <a:pt x="123" y="40"/>
                      <a:pt x="123" y="40"/>
                      <a:pt x="123" y="40"/>
                    </a:cubicBezTo>
                    <a:lnTo>
                      <a:pt x="123" y="6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0" name="Oval 18"/>
              <p:cNvSpPr>
                <a:spLocks noChangeArrowheads="1"/>
              </p:cNvSpPr>
              <p:nvPr/>
            </p:nvSpPr>
            <p:spPr bwMode="auto">
              <a:xfrm>
                <a:off x="4765675" y="6399213"/>
                <a:ext cx="14288" cy="174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sp>
          <p:nvSpPr>
            <p:cNvPr id="6" name="矩形 5"/>
            <p:cNvSpPr/>
            <p:nvPr/>
          </p:nvSpPr>
          <p:spPr>
            <a:xfrm rot="2964541">
              <a:off x="8167396" y="2431759"/>
              <a:ext cx="961053" cy="961053"/>
            </a:xfrm>
            <a:prstGeom prst="rect">
              <a:avLst/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13" name="矩形 12"/>
          <p:cNvSpPr/>
          <p:nvPr/>
        </p:nvSpPr>
        <p:spPr>
          <a:xfrm>
            <a:off x="5778630" y="3084312"/>
            <a:ext cx="2291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赋能企业运营，提高</a:t>
            </a:r>
            <a:r>
              <a:rPr lang="zh-CN" altLang="en-US" sz="180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企业运营能力</a:t>
            </a:r>
            <a:endParaRPr lang="zh-CN" altLang="en-US" sz="1800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211606" y="1970776"/>
            <a:ext cx="720790" cy="720790"/>
            <a:chOff x="5615474" y="2431759"/>
            <a:chExt cx="961053" cy="961053"/>
          </a:xfrm>
        </p:grpSpPr>
        <p:sp>
          <p:nvSpPr>
            <p:cNvPr id="15" name="矩形 14"/>
            <p:cNvSpPr/>
            <p:nvPr/>
          </p:nvSpPr>
          <p:spPr>
            <a:xfrm rot="2454964">
              <a:off x="5615474" y="2431759"/>
              <a:ext cx="961053" cy="9610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5931731" y="2748016"/>
              <a:ext cx="328539" cy="328539"/>
            </a:xfrm>
            <a:custGeom>
              <a:avLst/>
              <a:gdLst>
                <a:gd name="T0" fmla="*/ 128 w 128"/>
                <a:gd name="T1" fmla="*/ 2 h 128"/>
                <a:gd name="T2" fmla="*/ 124 w 128"/>
                <a:gd name="T3" fmla="*/ 1 h 128"/>
                <a:gd name="T4" fmla="*/ 97 w 128"/>
                <a:gd name="T5" fmla="*/ 18 h 128"/>
                <a:gd name="T6" fmla="*/ 96 w 128"/>
                <a:gd name="T7" fmla="*/ 20 h 128"/>
                <a:gd name="T8" fmla="*/ 92 w 128"/>
                <a:gd name="T9" fmla="*/ 36 h 128"/>
                <a:gd name="T10" fmla="*/ 22 w 128"/>
                <a:gd name="T11" fmla="*/ 17 h 128"/>
                <a:gd name="T12" fmla="*/ 22 w 128"/>
                <a:gd name="T13" fmla="*/ 17 h 128"/>
                <a:gd name="T14" fmla="*/ 20 w 128"/>
                <a:gd name="T15" fmla="*/ 19 h 128"/>
                <a:gd name="T16" fmla="*/ 0 w 128"/>
                <a:gd name="T17" fmla="*/ 90 h 128"/>
                <a:gd name="T18" fmla="*/ 0 w 128"/>
                <a:gd name="T19" fmla="*/ 92 h 128"/>
                <a:gd name="T20" fmla="*/ 2 w 128"/>
                <a:gd name="T21" fmla="*/ 93 h 128"/>
                <a:gd name="T22" fmla="*/ 57 w 128"/>
                <a:gd name="T23" fmla="*/ 108 h 128"/>
                <a:gd name="T24" fmla="*/ 57 w 128"/>
                <a:gd name="T25" fmla="*/ 109 h 128"/>
                <a:gd name="T26" fmla="*/ 69 w 128"/>
                <a:gd name="T27" fmla="*/ 127 h 128"/>
                <a:gd name="T28" fmla="*/ 74 w 128"/>
                <a:gd name="T29" fmla="*/ 128 h 128"/>
                <a:gd name="T30" fmla="*/ 90 w 128"/>
                <a:gd name="T31" fmla="*/ 115 h 128"/>
                <a:gd name="T32" fmla="*/ 82 w 128"/>
                <a:gd name="T33" fmla="*/ 95 h 128"/>
                <a:gd name="T34" fmla="*/ 80 w 128"/>
                <a:gd name="T35" fmla="*/ 95 h 128"/>
                <a:gd name="T36" fmla="*/ 100 w 128"/>
                <a:gd name="T37" fmla="*/ 22 h 128"/>
                <a:gd name="T38" fmla="*/ 127 w 128"/>
                <a:gd name="T39" fmla="*/ 5 h 128"/>
                <a:gd name="T40" fmla="*/ 128 w 128"/>
                <a:gd name="T41" fmla="*/ 2 h 128"/>
                <a:gd name="T42" fmla="*/ 65 w 128"/>
                <a:gd name="T43" fmla="*/ 34 h 128"/>
                <a:gd name="T44" fmla="*/ 61 w 128"/>
                <a:gd name="T45" fmla="*/ 51 h 128"/>
                <a:gd name="T46" fmla="*/ 44 w 128"/>
                <a:gd name="T47" fmla="*/ 46 h 128"/>
                <a:gd name="T48" fmla="*/ 48 w 128"/>
                <a:gd name="T49" fmla="*/ 29 h 128"/>
                <a:gd name="T50" fmla="*/ 65 w 128"/>
                <a:gd name="T51" fmla="*/ 34 h 128"/>
                <a:gd name="T52" fmla="*/ 85 w 128"/>
                <a:gd name="T53" fmla="*/ 104 h 128"/>
                <a:gd name="T54" fmla="*/ 86 w 128"/>
                <a:gd name="T55" fmla="*/ 114 h 128"/>
                <a:gd name="T56" fmla="*/ 74 w 128"/>
                <a:gd name="T57" fmla="*/ 123 h 128"/>
                <a:gd name="T58" fmla="*/ 71 w 128"/>
                <a:gd name="T59" fmla="*/ 123 h 128"/>
                <a:gd name="T60" fmla="*/ 63 w 128"/>
                <a:gd name="T61" fmla="*/ 117 h 128"/>
                <a:gd name="T62" fmla="*/ 62 w 128"/>
                <a:gd name="T63" fmla="*/ 107 h 128"/>
                <a:gd name="T64" fmla="*/ 74 w 128"/>
                <a:gd name="T65" fmla="*/ 98 h 128"/>
                <a:gd name="T66" fmla="*/ 77 w 128"/>
                <a:gd name="T67" fmla="*/ 98 h 128"/>
                <a:gd name="T68" fmla="*/ 85 w 128"/>
                <a:gd name="T69" fmla="*/ 104 h 128"/>
                <a:gd name="T70" fmla="*/ 76 w 128"/>
                <a:gd name="T71" fmla="*/ 93 h 128"/>
                <a:gd name="T72" fmla="*/ 75 w 128"/>
                <a:gd name="T73" fmla="*/ 93 h 128"/>
                <a:gd name="T74" fmla="*/ 59 w 128"/>
                <a:gd name="T75" fmla="*/ 103 h 128"/>
                <a:gd name="T76" fmla="*/ 58 w 128"/>
                <a:gd name="T77" fmla="*/ 104 h 128"/>
                <a:gd name="T78" fmla="*/ 5 w 128"/>
                <a:gd name="T79" fmla="*/ 89 h 128"/>
                <a:gd name="T80" fmla="*/ 23 w 128"/>
                <a:gd name="T81" fmla="*/ 22 h 128"/>
                <a:gd name="T82" fmla="*/ 44 w 128"/>
                <a:gd name="T83" fmla="*/ 28 h 128"/>
                <a:gd name="T84" fmla="*/ 39 w 128"/>
                <a:gd name="T85" fmla="*/ 47 h 128"/>
                <a:gd name="T86" fmla="*/ 39 w 128"/>
                <a:gd name="T87" fmla="*/ 49 h 128"/>
                <a:gd name="T88" fmla="*/ 40 w 128"/>
                <a:gd name="T89" fmla="*/ 50 h 128"/>
                <a:gd name="T90" fmla="*/ 62 w 128"/>
                <a:gd name="T91" fmla="*/ 56 h 128"/>
                <a:gd name="T92" fmla="*/ 65 w 128"/>
                <a:gd name="T93" fmla="*/ 54 h 128"/>
                <a:gd name="T94" fmla="*/ 70 w 128"/>
                <a:gd name="T95" fmla="*/ 35 h 128"/>
                <a:gd name="T96" fmla="*/ 90 w 128"/>
                <a:gd name="T97" fmla="*/ 40 h 128"/>
                <a:gd name="T98" fmla="*/ 76 w 128"/>
                <a:gd name="T99" fmla="*/ 9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8" h="128">
                  <a:moveTo>
                    <a:pt x="128" y="2"/>
                  </a:moveTo>
                  <a:cubicBezTo>
                    <a:pt x="127" y="1"/>
                    <a:pt x="126" y="0"/>
                    <a:pt x="124" y="1"/>
                  </a:cubicBezTo>
                  <a:cubicBezTo>
                    <a:pt x="97" y="18"/>
                    <a:pt x="97" y="18"/>
                    <a:pt x="97" y="18"/>
                  </a:cubicBezTo>
                  <a:cubicBezTo>
                    <a:pt x="97" y="19"/>
                    <a:pt x="96" y="19"/>
                    <a:pt x="96" y="20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1" y="17"/>
                    <a:pt x="20" y="18"/>
                    <a:pt x="20" y="1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1" y="93"/>
                    <a:pt x="1" y="93"/>
                    <a:pt x="2" y="93"/>
                  </a:cubicBezTo>
                  <a:cubicBezTo>
                    <a:pt x="57" y="108"/>
                    <a:pt x="57" y="108"/>
                    <a:pt x="57" y="108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56" y="117"/>
                    <a:pt x="62" y="125"/>
                    <a:pt x="69" y="127"/>
                  </a:cubicBezTo>
                  <a:cubicBezTo>
                    <a:pt x="71" y="127"/>
                    <a:pt x="72" y="128"/>
                    <a:pt x="74" y="128"/>
                  </a:cubicBezTo>
                  <a:cubicBezTo>
                    <a:pt x="82" y="128"/>
                    <a:pt x="88" y="122"/>
                    <a:pt x="90" y="115"/>
                  </a:cubicBezTo>
                  <a:cubicBezTo>
                    <a:pt x="92" y="107"/>
                    <a:pt x="89" y="99"/>
                    <a:pt x="82" y="9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100" y="22"/>
                    <a:pt x="100" y="22"/>
                    <a:pt x="100" y="22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8" y="4"/>
                    <a:pt x="128" y="3"/>
                    <a:pt x="128" y="2"/>
                  </a:cubicBezTo>
                  <a:close/>
                  <a:moveTo>
                    <a:pt x="65" y="34"/>
                  </a:moveTo>
                  <a:cubicBezTo>
                    <a:pt x="61" y="51"/>
                    <a:pt x="61" y="51"/>
                    <a:pt x="61" y="51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8" y="29"/>
                    <a:pt x="48" y="29"/>
                    <a:pt x="48" y="29"/>
                  </a:cubicBezTo>
                  <a:lnTo>
                    <a:pt x="65" y="34"/>
                  </a:lnTo>
                  <a:close/>
                  <a:moveTo>
                    <a:pt x="85" y="104"/>
                  </a:moveTo>
                  <a:cubicBezTo>
                    <a:pt x="86" y="107"/>
                    <a:pt x="87" y="110"/>
                    <a:pt x="86" y="114"/>
                  </a:cubicBezTo>
                  <a:cubicBezTo>
                    <a:pt x="84" y="119"/>
                    <a:pt x="79" y="123"/>
                    <a:pt x="74" y="123"/>
                  </a:cubicBezTo>
                  <a:cubicBezTo>
                    <a:pt x="73" y="123"/>
                    <a:pt x="72" y="123"/>
                    <a:pt x="71" y="123"/>
                  </a:cubicBezTo>
                  <a:cubicBezTo>
                    <a:pt x="67" y="122"/>
                    <a:pt x="65" y="120"/>
                    <a:pt x="63" y="117"/>
                  </a:cubicBezTo>
                  <a:cubicBezTo>
                    <a:pt x="61" y="114"/>
                    <a:pt x="61" y="110"/>
                    <a:pt x="62" y="107"/>
                  </a:cubicBezTo>
                  <a:cubicBezTo>
                    <a:pt x="63" y="102"/>
                    <a:pt x="68" y="98"/>
                    <a:pt x="74" y="98"/>
                  </a:cubicBezTo>
                  <a:cubicBezTo>
                    <a:pt x="75" y="98"/>
                    <a:pt x="76" y="98"/>
                    <a:pt x="77" y="98"/>
                  </a:cubicBezTo>
                  <a:cubicBezTo>
                    <a:pt x="80" y="99"/>
                    <a:pt x="83" y="101"/>
                    <a:pt x="85" y="104"/>
                  </a:cubicBezTo>
                  <a:close/>
                  <a:moveTo>
                    <a:pt x="76" y="93"/>
                  </a:moveTo>
                  <a:cubicBezTo>
                    <a:pt x="75" y="93"/>
                    <a:pt x="75" y="93"/>
                    <a:pt x="75" y="93"/>
                  </a:cubicBezTo>
                  <a:cubicBezTo>
                    <a:pt x="68" y="93"/>
                    <a:pt x="62" y="97"/>
                    <a:pt x="59" y="103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8"/>
                    <a:pt x="39" y="48"/>
                    <a:pt x="39" y="49"/>
                  </a:cubicBezTo>
                  <a:cubicBezTo>
                    <a:pt x="39" y="49"/>
                    <a:pt x="40" y="50"/>
                    <a:pt x="40" y="50"/>
                  </a:cubicBezTo>
                  <a:cubicBezTo>
                    <a:pt x="62" y="56"/>
                    <a:pt x="62" y="56"/>
                    <a:pt x="62" y="56"/>
                  </a:cubicBezTo>
                  <a:cubicBezTo>
                    <a:pt x="63" y="56"/>
                    <a:pt x="64" y="55"/>
                    <a:pt x="65" y="54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90" y="40"/>
                    <a:pt x="90" y="40"/>
                    <a:pt x="90" y="40"/>
                  </a:cubicBezTo>
                  <a:lnTo>
                    <a:pt x="76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6" name="矩形 15"/>
            <p:cNvSpPr/>
            <p:nvPr/>
          </p:nvSpPr>
          <p:spPr>
            <a:xfrm rot="2964541">
              <a:off x="5615474" y="2431759"/>
              <a:ext cx="961053" cy="961053"/>
            </a:xfrm>
            <a:prstGeom prst="rect">
              <a:avLst/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19" name="矩形 18"/>
          <p:cNvSpPr/>
          <p:nvPr/>
        </p:nvSpPr>
        <p:spPr>
          <a:xfrm>
            <a:off x="3442653" y="3084526"/>
            <a:ext cx="2258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帮助企业进行数据管理和沉淀</a:t>
            </a:r>
            <a:endParaRPr lang="zh-CN" altLang="en-US" sz="1800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008395" y="1970776"/>
            <a:ext cx="720790" cy="720790"/>
            <a:chOff x="3063552" y="2431759"/>
            <a:chExt cx="961053" cy="961053"/>
          </a:xfrm>
        </p:grpSpPr>
        <p:sp>
          <p:nvSpPr>
            <p:cNvPr id="22" name="矩形 21"/>
            <p:cNvSpPr/>
            <p:nvPr/>
          </p:nvSpPr>
          <p:spPr>
            <a:xfrm rot="2454964">
              <a:off x="3063552" y="2431759"/>
              <a:ext cx="961053" cy="9610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3378126" y="2774778"/>
              <a:ext cx="298672" cy="275014"/>
            </a:xfrm>
            <a:custGeom>
              <a:avLst/>
              <a:gdLst>
                <a:gd name="T0" fmla="*/ 125 w 128"/>
                <a:gd name="T1" fmla="*/ 20 h 118"/>
                <a:gd name="T2" fmla="*/ 108 w 128"/>
                <a:gd name="T3" fmla="*/ 0 h 118"/>
                <a:gd name="T4" fmla="*/ 18 w 128"/>
                <a:gd name="T5" fmla="*/ 0 h 118"/>
                <a:gd name="T6" fmla="*/ 3 w 128"/>
                <a:gd name="T7" fmla="*/ 20 h 118"/>
                <a:gd name="T8" fmla="*/ 0 w 128"/>
                <a:gd name="T9" fmla="*/ 24 h 118"/>
                <a:gd name="T10" fmla="*/ 2 w 128"/>
                <a:gd name="T11" fmla="*/ 118 h 118"/>
                <a:gd name="T12" fmla="*/ 128 w 128"/>
                <a:gd name="T13" fmla="*/ 116 h 118"/>
                <a:gd name="T14" fmla="*/ 127 w 128"/>
                <a:gd name="T15" fmla="*/ 23 h 118"/>
                <a:gd name="T16" fmla="*/ 107 w 128"/>
                <a:gd name="T17" fmla="*/ 4 h 118"/>
                <a:gd name="T18" fmla="*/ 90 w 128"/>
                <a:gd name="T19" fmla="*/ 22 h 118"/>
                <a:gd name="T20" fmla="*/ 81 w 128"/>
                <a:gd name="T21" fmla="*/ 4 h 118"/>
                <a:gd name="T22" fmla="*/ 76 w 128"/>
                <a:gd name="T23" fmla="*/ 4 h 118"/>
                <a:gd name="T24" fmla="*/ 45 w 128"/>
                <a:gd name="T25" fmla="*/ 22 h 118"/>
                <a:gd name="T26" fmla="*/ 76 w 128"/>
                <a:gd name="T27" fmla="*/ 4 h 118"/>
                <a:gd name="T28" fmla="*/ 85 w 128"/>
                <a:gd name="T29" fmla="*/ 59 h 118"/>
                <a:gd name="T30" fmla="*/ 45 w 128"/>
                <a:gd name="T31" fmla="*/ 26 h 118"/>
                <a:gd name="T32" fmla="*/ 21 w 128"/>
                <a:gd name="T33" fmla="*/ 4 h 118"/>
                <a:gd name="T34" fmla="*/ 40 w 128"/>
                <a:gd name="T35" fmla="*/ 22 h 118"/>
                <a:gd name="T36" fmla="*/ 21 w 128"/>
                <a:gd name="T37" fmla="*/ 4 h 118"/>
                <a:gd name="T38" fmla="*/ 5 w 128"/>
                <a:gd name="T39" fmla="*/ 114 h 118"/>
                <a:gd name="T40" fmla="*/ 40 w 128"/>
                <a:gd name="T41" fmla="*/ 26 h 118"/>
                <a:gd name="T42" fmla="*/ 43 w 128"/>
                <a:gd name="T43" fmla="*/ 63 h 118"/>
                <a:gd name="T44" fmla="*/ 48 w 128"/>
                <a:gd name="T45" fmla="*/ 61 h 118"/>
                <a:gd name="T46" fmla="*/ 52 w 128"/>
                <a:gd name="T47" fmla="*/ 61 h 118"/>
                <a:gd name="T48" fmla="*/ 57 w 128"/>
                <a:gd name="T49" fmla="*/ 63 h 118"/>
                <a:gd name="T50" fmla="*/ 62 w 128"/>
                <a:gd name="T51" fmla="*/ 61 h 118"/>
                <a:gd name="T52" fmla="*/ 67 w 128"/>
                <a:gd name="T53" fmla="*/ 61 h 118"/>
                <a:gd name="T54" fmla="*/ 72 w 128"/>
                <a:gd name="T55" fmla="*/ 63 h 118"/>
                <a:gd name="T56" fmla="*/ 77 w 128"/>
                <a:gd name="T57" fmla="*/ 61 h 118"/>
                <a:gd name="T58" fmla="*/ 82 w 128"/>
                <a:gd name="T59" fmla="*/ 61 h 118"/>
                <a:gd name="T60" fmla="*/ 87 w 128"/>
                <a:gd name="T61" fmla="*/ 63 h 118"/>
                <a:gd name="T62" fmla="*/ 89 w 128"/>
                <a:gd name="T63" fmla="*/ 26 h 118"/>
                <a:gd name="T64" fmla="*/ 123 w 128"/>
                <a:gd name="T65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8" h="118">
                  <a:moveTo>
                    <a:pt x="125" y="20"/>
                  </a:moveTo>
                  <a:cubicBezTo>
                    <a:pt x="125" y="20"/>
                    <a:pt x="125" y="20"/>
                    <a:pt x="125" y="2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9" y="0"/>
                    <a:pt x="109" y="0"/>
                    <a:pt x="108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126" y="118"/>
                    <a:pt x="126" y="118"/>
                    <a:pt x="126" y="118"/>
                  </a:cubicBezTo>
                  <a:cubicBezTo>
                    <a:pt x="127" y="118"/>
                    <a:pt x="128" y="117"/>
                    <a:pt x="128" y="116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128" y="24"/>
                    <a:pt x="128" y="23"/>
                    <a:pt x="127" y="23"/>
                  </a:cubicBezTo>
                  <a:lnTo>
                    <a:pt x="125" y="20"/>
                  </a:lnTo>
                  <a:close/>
                  <a:moveTo>
                    <a:pt x="107" y="4"/>
                  </a:moveTo>
                  <a:cubicBezTo>
                    <a:pt x="121" y="22"/>
                    <a:pt x="121" y="22"/>
                    <a:pt x="121" y="22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9" y="21"/>
                    <a:pt x="89" y="21"/>
                    <a:pt x="89" y="21"/>
                  </a:cubicBezTo>
                  <a:cubicBezTo>
                    <a:pt x="81" y="4"/>
                    <a:pt x="81" y="4"/>
                    <a:pt x="81" y="4"/>
                  </a:cubicBezTo>
                  <a:lnTo>
                    <a:pt x="107" y="4"/>
                  </a:lnTo>
                  <a:close/>
                  <a:moveTo>
                    <a:pt x="76" y="4"/>
                  </a:moveTo>
                  <a:cubicBezTo>
                    <a:pt x="85" y="22"/>
                    <a:pt x="85" y="22"/>
                    <a:pt x="8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4" y="4"/>
                    <a:pt x="54" y="4"/>
                    <a:pt x="54" y="4"/>
                  </a:cubicBezTo>
                  <a:lnTo>
                    <a:pt x="76" y="4"/>
                  </a:lnTo>
                  <a:close/>
                  <a:moveTo>
                    <a:pt x="85" y="26"/>
                  </a:moveTo>
                  <a:cubicBezTo>
                    <a:pt x="85" y="59"/>
                    <a:pt x="85" y="59"/>
                    <a:pt x="8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5" y="26"/>
                    <a:pt x="45" y="26"/>
                    <a:pt x="45" y="26"/>
                  </a:cubicBezTo>
                  <a:lnTo>
                    <a:pt x="85" y="26"/>
                  </a:lnTo>
                  <a:close/>
                  <a:moveTo>
                    <a:pt x="21" y="4"/>
                  </a:moveTo>
                  <a:cubicBezTo>
                    <a:pt x="49" y="4"/>
                    <a:pt x="49" y="4"/>
                    <a:pt x="49" y="4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7" y="22"/>
                    <a:pt x="7" y="22"/>
                    <a:pt x="7" y="22"/>
                  </a:cubicBezTo>
                  <a:lnTo>
                    <a:pt x="21" y="4"/>
                  </a:lnTo>
                  <a:close/>
                  <a:moveTo>
                    <a:pt x="123" y="114"/>
                  </a:moveTo>
                  <a:cubicBezTo>
                    <a:pt x="5" y="114"/>
                    <a:pt x="5" y="114"/>
                    <a:pt x="5" y="114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0" y="62"/>
                    <a:pt x="41" y="63"/>
                    <a:pt x="43" y="63"/>
                  </a:cubicBezTo>
                  <a:cubicBezTo>
                    <a:pt x="44" y="63"/>
                    <a:pt x="45" y="62"/>
                    <a:pt x="45" y="6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8" y="62"/>
                    <a:pt x="49" y="63"/>
                    <a:pt x="50" y="63"/>
                  </a:cubicBezTo>
                  <a:cubicBezTo>
                    <a:pt x="51" y="63"/>
                    <a:pt x="52" y="62"/>
                    <a:pt x="52" y="61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5" y="62"/>
                    <a:pt x="56" y="63"/>
                    <a:pt x="57" y="63"/>
                  </a:cubicBezTo>
                  <a:cubicBezTo>
                    <a:pt x="59" y="63"/>
                    <a:pt x="60" y="62"/>
                    <a:pt x="60" y="61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62" y="62"/>
                    <a:pt x="63" y="63"/>
                    <a:pt x="65" y="63"/>
                  </a:cubicBezTo>
                  <a:cubicBezTo>
                    <a:pt x="66" y="63"/>
                    <a:pt x="67" y="62"/>
                    <a:pt x="67" y="61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0" y="62"/>
                    <a:pt x="71" y="63"/>
                    <a:pt x="72" y="63"/>
                  </a:cubicBezTo>
                  <a:cubicBezTo>
                    <a:pt x="73" y="63"/>
                    <a:pt x="74" y="62"/>
                    <a:pt x="74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7" y="62"/>
                    <a:pt x="78" y="63"/>
                    <a:pt x="80" y="63"/>
                  </a:cubicBezTo>
                  <a:cubicBezTo>
                    <a:pt x="81" y="63"/>
                    <a:pt x="82" y="62"/>
                    <a:pt x="82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2"/>
                    <a:pt x="86" y="63"/>
                    <a:pt x="87" y="63"/>
                  </a:cubicBezTo>
                  <a:cubicBezTo>
                    <a:pt x="88" y="63"/>
                    <a:pt x="89" y="62"/>
                    <a:pt x="89" y="61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123" y="26"/>
                    <a:pt x="123" y="26"/>
                    <a:pt x="123" y="26"/>
                  </a:cubicBezTo>
                  <a:lnTo>
                    <a:pt x="123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3" name="矩形 22"/>
            <p:cNvSpPr/>
            <p:nvPr/>
          </p:nvSpPr>
          <p:spPr>
            <a:xfrm rot="2964541">
              <a:off x="3063552" y="2431759"/>
              <a:ext cx="961053" cy="961053"/>
            </a:xfrm>
            <a:prstGeom prst="rect">
              <a:avLst/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6" name="矩形 25"/>
          <p:cNvSpPr/>
          <p:nvPr/>
        </p:nvSpPr>
        <p:spPr>
          <a:xfrm>
            <a:off x="1440149" y="3072827"/>
            <a:ext cx="1812142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帮助企业提高营销效能</a:t>
            </a:r>
            <a:endParaRPr lang="zh-CN" altLang="en-US" sz="1800" dirty="0" smtClean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317336"/>
            <a:ext cx="403781" cy="451285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536" y="2192378"/>
            <a:ext cx="277583" cy="277583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209" y="2192378"/>
            <a:ext cx="277583" cy="277583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21" y="2224440"/>
            <a:ext cx="277583" cy="277583"/>
          </a:xfrm>
          <a:prstGeom prst="rect">
            <a:avLst/>
          </a:prstGeom>
        </p:spPr>
      </p:pic>
      <p:sp>
        <p:nvSpPr>
          <p:cNvPr id="43" name="文本框 42"/>
          <p:cNvSpPr txBox="1"/>
          <p:nvPr/>
        </p:nvSpPr>
        <p:spPr>
          <a:xfrm>
            <a:off x="3518452" y="128214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82817" y="2822983"/>
            <a:ext cx="85154" cy="851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8" name="椭圆 17"/>
          <p:cNvSpPr/>
          <p:nvPr/>
        </p:nvSpPr>
        <p:spPr>
          <a:xfrm>
            <a:off x="1782818" y="2824721"/>
            <a:ext cx="85154" cy="851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矩形 1"/>
          <p:cNvSpPr/>
          <p:nvPr/>
        </p:nvSpPr>
        <p:spPr>
          <a:xfrm>
            <a:off x="921385" y="265430"/>
            <a:ext cx="353949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数据赋能</a:t>
            </a:r>
            <a:endParaRPr lang="zh-CN" altLang="en-US" sz="2800" dirty="0" smtClean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3" name="空心弧 2"/>
          <p:cNvSpPr/>
          <p:nvPr/>
        </p:nvSpPr>
        <p:spPr>
          <a:xfrm rot="5400000">
            <a:off x="481277" y="1406854"/>
            <a:ext cx="3142978" cy="2924714"/>
          </a:xfrm>
          <a:prstGeom prst="blockArc">
            <a:avLst>
              <a:gd name="adj1" fmla="val 10897210"/>
              <a:gd name="adj2" fmla="val 21517311"/>
              <a:gd name="adj3" fmla="val 16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alpha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3765">
              <a:defRPr/>
            </a:pPr>
            <a:endParaRPr lang="zh-CN" altLang="en-US" sz="2490" dirty="0">
              <a:solidFill>
                <a:schemeClr val="tx1"/>
              </a:solidFill>
              <a:latin typeface="Arial" panose="020B0604020202090204" pitchFamily="34" charset="0"/>
              <a:ea typeface="方正正黑简体" panose="02000000000000000000" pitchFamily="2" charset="-122"/>
              <a:cs typeface="Arial" panose="020B060402020209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7314" y="1344618"/>
            <a:ext cx="1400810" cy="335915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16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投放路径推荐</a:t>
            </a:r>
            <a:endParaRPr lang="zh-CN" altLang="en-US" sz="1600" dirty="0" smtClean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5" name="矩形 47"/>
          <p:cNvSpPr>
            <a:spLocks noChangeArrowheads="1"/>
          </p:cNvSpPr>
          <p:nvPr/>
        </p:nvSpPr>
        <p:spPr bwMode="auto">
          <a:xfrm>
            <a:off x="4647149" y="1269377"/>
            <a:ext cx="3528392" cy="551815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en-US" altLang="zh-CN"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Donson MarketingDesk</a:t>
            </a:r>
            <a:r>
              <a:rPr lang="zh-CN" altLang="en-US"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可以沉淀用户投放的策略和路径，并推荐最优化的营销投放策略方案</a:t>
            </a:r>
            <a:endParaRPr lang="zh-CN" altLang="en-US" sz="1000" dirty="0" smtClean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695574" y="1737477"/>
            <a:ext cx="2259643" cy="2259643"/>
            <a:chOff x="1103084" y="2155824"/>
            <a:chExt cx="3176815" cy="3176815"/>
          </a:xfrm>
          <a:effectLst/>
        </p:grpSpPr>
        <p:sp>
          <p:nvSpPr>
            <p:cNvPr id="7" name="椭圆 6"/>
            <p:cNvSpPr/>
            <p:nvPr/>
          </p:nvSpPr>
          <p:spPr>
            <a:xfrm>
              <a:off x="1103084" y="2155824"/>
              <a:ext cx="3176815" cy="3176815"/>
            </a:xfrm>
            <a:prstGeom prst="ellipse">
              <a:avLst/>
            </a:pr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65">
                <a:defRPr/>
              </a:pPr>
              <a:endParaRPr lang="zh-CN" altLang="en-US" sz="1015" dirty="0">
                <a:latin typeface="Arial" panose="020B0604020202090204" pitchFamily="34" charset="0"/>
                <a:ea typeface="方正正黑简体" panose="02000000000000000000" pitchFamily="2" charset="-122"/>
                <a:cs typeface="Arial" panose="020B0604020202090204" pitchFamily="34" charset="0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1281790" y="2334530"/>
              <a:ext cx="2819403" cy="2819403"/>
            </a:xfrm>
            <a:prstGeom prst="ellipse">
              <a:avLst/>
            </a:prstGeom>
            <a:blipFill dpi="0" rotWithShape="1"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65">
                <a:defRPr/>
              </a:pPr>
              <a:endParaRPr lang="zh-CN" altLang="en-US" sz="1015" dirty="0">
                <a:latin typeface="Arial" panose="020B0604020202090204" pitchFamily="34" charset="0"/>
                <a:ea typeface="方正正黑简体" panose="02000000000000000000" pitchFamily="2" charset="-122"/>
                <a:cs typeface="Arial" panose="020B060402020209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432124" y="1272847"/>
            <a:ext cx="376188" cy="376070"/>
            <a:chOff x="3242832" y="1697129"/>
            <a:chExt cx="501584" cy="501426"/>
          </a:xfrm>
        </p:grpSpPr>
        <p:sp useBgFill="1">
          <p:nvSpPr>
            <p:cNvPr id="10" name="椭圆 9"/>
            <p:cNvSpPr/>
            <p:nvPr/>
          </p:nvSpPr>
          <p:spPr>
            <a:xfrm>
              <a:off x="3242832" y="1697129"/>
              <a:ext cx="497747" cy="497747"/>
            </a:xfrm>
            <a:prstGeom prst="ellipse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500" dirty="0">
                <a:latin typeface="Century Gothic" panose="020B0502020202020204" pitchFamily="34" charset="0"/>
                <a:ea typeface="方正正黑简体" panose="02000000000000000000" pitchFamily="2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246669" y="1700808"/>
              <a:ext cx="497747" cy="497747"/>
            </a:xfrm>
            <a:prstGeom prst="ellipse">
              <a:avLst/>
            </a:pr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>
                  <a:latin typeface="Century Gothic" panose="020B0502020202020204" pitchFamily="34" charset="0"/>
                  <a:ea typeface="方正正黑简体" panose="02000000000000000000" pitchFamily="2" charset="-122"/>
                </a:rPr>
                <a:t>1</a:t>
              </a:r>
              <a:endParaRPr lang="zh-CN" altLang="en-US" sz="1500" dirty="0">
                <a:latin typeface="Century Gothic" panose="020B0502020202020204" pitchFamily="34" charset="0"/>
                <a:ea typeface="方正正黑简体" panose="02000000000000000000" pitchFamily="2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3694248" y="2286681"/>
            <a:ext cx="1005385" cy="338546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16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效果模型</a:t>
            </a:r>
            <a:endParaRPr lang="zh-CN" altLang="en-US" sz="1600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3" name="矩形 47"/>
          <p:cNvSpPr>
            <a:spLocks noChangeArrowheads="1"/>
          </p:cNvSpPr>
          <p:nvPr/>
        </p:nvSpPr>
        <p:spPr bwMode="auto">
          <a:xfrm>
            <a:off x="5128540" y="2286947"/>
            <a:ext cx="3528392" cy="283916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zh-CN" altLang="en-US"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形成效果预测数据模型，降低广告无效消耗</a:t>
            </a:r>
            <a:endParaRPr lang="en-US" altLang="zh-CN" sz="10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69637" y="3270337"/>
            <a:ext cx="1415754" cy="338546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16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用户意图标签</a:t>
            </a:r>
            <a:endParaRPr lang="zh-CN" altLang="en-US" sz="1600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5128540" y="3270540"/>
            <a:ext cx="3528392" cy="283916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zh-CN" altLang="en-US"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形成意图路径和关键词数据，提高转化率</a:t>
            </a:r>
            <a:endParaRPr lang="en-US" altLang="zh-CN" sz="10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74665" y="4139658"/>
            <a:ext cx="1400810" cy="335915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16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营销创意洞察</a:t>
            </a:r>
            <a:endParaRPr lang="zh-CN" altLang="en-US" sz="1600" dirty="0" smtClean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7" name="矩形 47"/>
          <p:cNvSpPr>
            <a:spLocks noChangeArrowheads="1"/>
          </p:cNvSpPr>
          <p:nvPr/>
        </p:nvSpPr>
        <p:spPr bwMode="auto">
          <a:xfrm>
            <a:off x="4461643" y="4136841"/>
            <a:ext cx="3528392" cy="283916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zh-CN" altLang="en-US"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洞察竞争对手广告数据，并对投放中的创意进行效果预测</a:t>
            </a:r>
            <a:endParaRPr lang="en-US" altLang="zh-CN" sz="10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257510" y="2275957"/>
            <a:ext cx="376188" cy="376070"/>
            <a:chOff x="3242832" y="1697129"/>
            <a:chExt cx="501584" cy="501426"/>
          </a:xfrm>
        </p:grpSpPr>
        <p:sp useBgFill="1">
          <p:nvSpPr>
            <p:cNvPr id="21" name="椭圆 20"/>
            <p:cNvSpPr/>
            <p:nvPr/>
          </p:nvSpPr>
          <p:spPr>
            <a:xfrm>
              <a:off x="3242832" y="1697129"/>
              <a:ext cx="497747" cy="497747"/>
            </a:xfrm>
            <a:prstGeom prst="ellipse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500" dirty="0">
                <a:latin typeface="Century Gothic" panose="020B0502020202020204" pitchFamily="34" charset="0"/>
                <a:ea typeface="方正正黑简体" panose="02000000000000000000" pitchFamily="2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246669" y="1700808"/>
              <a:ext cx="497747" cy="497747"/>
            </a:xfrm>
            <a:prstGeom prst="ellipse">
              <a:avLst/>
            </a:pr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>
                  <a:latin typeface="Century Gothic" panose="020B0502020202020204" pitchFamily="34" charset="0"/>
                  <a:ea typeface="方正正黑简体" panose="02000000000000000000" pitchFamily="2" charset="-122"/>
                </a:rPr>
                <a:t>2</a:t>
              </a:r>
              <a:endParaRPr lang="zh-CN" altLang="en-US" sz="1500" dirty="0">
                <a:latin typeface="Century Gothic" panose="020B0502020202020204" pitchFamily="34" charset="0"/>
                <a:ea typeface="方正正黑简体" panose="02000000000000000000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261279" y="3243880"/>
            <a:ext cx="376188" cy="376070"/>
            <a:chOff x="3242832" y="1697129"/>
            <a:chExt cx="501584" cy="501426"/>
          </a:xfrm>
        </p:grpSpPr>
        <p:sp useBgFill="1">
          <p:nvSpPr>
            <p:cNvPr id="24" name="椭圆 23"/>
            <p:cNvSpPr/>
            <p:nvPr/>
          </p:nvSpPr>
          <p:spPr>
            <a:xfrm>
              <a:off x="3242832" y="1697129"/>
              <a:ext cx="497747" cy="497747"/>
            </a:xfrm>
            <a:prstGeom prst="ellipse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500" dirty="0">
                <a:latin typeface="Century Gothic" panose="020B0502020202020204" pitchFamily="34" charset="0"/>
                <a:ea typeface="方正正黑简体" panose="02000000000000000000" pitchFamily="2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246669" y="1700808"/>
              <a:ext cx="497747" cy="497747"/>
            </a:xfrm>
            <a:prstGeom prst="ellipse">
              <a:avLst/>
            </a:pr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>
                  <a:latin typeface="Century Gothic" panose="020B0502020202020204" pitchFamily="34" charset="0"/>
                  <a:ea typeface="方正正黑简体" panose="02000000000000000000" pitchFamily="2" charset="-122"/>
                </a:rPr>
                <a:t>3</a:t>
              </a:r>
              <a:endParaRPr lang="zh-CN" altLang="en-US" sz="1500" dirty="0">
                <a:latin typeface="Century Gothic" panose="020B0502020202020204" pitchFamily="34" charset="0"/>
                <a:ea typeface="方正正黑简体" panose="02000000000000000000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432124" y="4092805"/>
            <a:ext cx="376188" cy="376070"/>
            <a:chOff x="3242832" y="1697129"/>
            <a:chExt cx="501584" cy="501426"/>
          </a:xfrm>
        </p:grpSpPr>
        <p:sp useBgFill="1">
          <p:nvSpPr>
            <p:cNvPr id="27" name="椭圆 26"/>
            <p:cNvSpPr/>
            <p:nvPr/>
          </p:nvSpPr>
          <p:spPr>
            <a:xfrm>
              <a:off x="3242832" y="1697129"/>
              <a:ext cx="497747" cy="497747"/>
            </a:xfrm>
            <a:prstGeom prst="ellipse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500" dirty="0">
                <a:latin typeface="Century Gothic" panose="020B0502020202020204" pitchFamily="34" charset="0"/>
                <a:ea typeface="方正正黑简体" panose="02000000000000000000" pitchFamily="2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246669" y="1700808"/>
              <a:ext cx="497747" cy="497747"/>
            </a:xfrm>
            <a:prstGeom prst="ellipse">
              <a:avLst/>
            </a:pr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>
                  <a:latin typeface="Century Gothic" panose="020B0502020202020204" pitchFamily="34" charset="0"/>
                  <a:ea typeface="方正正黑简体" panose="02000000000000000000" pitchFamily="2" charset="-122"/>
                </a:rPr>
                <a:t>4</a:t>
              </a:r>
              <a:endParaRPr lang="zh-CN" altLang="en-US" sz="1500" dirty="0">
                <a:latin typeface="Century Gothic" panose="020B0502020202020204" pitchFamily="34" charset="0"/>
                <a:ea typeface="方正正黑简体" panose="02000000000000000000" pitchFamily="2" charset="-122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317336"/>
            <a:ext cx="403781" cy="451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2964" y="245401"/>
            <a:ext cx="5293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产品赋能东信销售</a:t>
            </a:r>
            <a:endParaRPr lang="zh-CN" altLang="en-US" sz="28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57" name="椭圆 56"/>
          <p:cNvSpPr/>
          <p:nvPr/>
        </p:nvSpPr>
        <p:spPr>
          <a:xfrm flipV="1">
            <a:off x="1798348" y="1907385"/>
            <a:ext cx="5547303" cy="777791"/>
          </a:xfrm>
          <a:prstGeom prst="ellipse">
            <a:avLst/>
          </a:prstGeom>
          <a:noFill/>
          <a:ln w="3175"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 dirty="0"/>
          </a:p>
        </p:txBody>
      </p:sp>
      <p:sp>
        <p:nvSpPr>
          <p:cNvPr id="58" name="椭圆 57"/>
          <p:cNvSpPr/>
          <p:nvPr/>
        </p:nvSpPr>
        <p:spPr>
          <a:xfrm flipV="1">
            <a:off x="2464544" y="1993928"/>
            <a:ext cx="4214910" cy="485699"/>
          </a:xfrm>
          <a:prstGeom prst="ellipse">
            <a:avLst/>
          </a:prstGeom>
          <a:noFill/>
          <a:ln w="3175"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 dirty="0"/>
          </a:p>
        </p:txBody>
      </p:sp>
      <p:grpSp>
        <p:nvGrpSpPr>
          <p:cNvPr id="59" name="组合 58"/>
          <p:cNvGrpSpPr/>
          <p:nvPr/>
        </p:nvGrpSpPr>
        <p:grpSpPr>
          <a:xfrm>
            <a:off x="4076448" y="1047574"/>
            <a:ext cx="991102" cy="991102"/>
            <a:chOff x="5721015" y="2187208"/>
            <a:chExt cx="1321469" cy="1321469"/>
          </a:xfrm>
        </p:grpSpPr>
        <p:grpSp>
          <p:nvGrpSpPr>
            <p:cNvPr id="60" name="组合 59"/>
            <p:cNvGrpSpPr/>
            <p:nvPr/>
          </p:nvGrpSpPr>
          <p:grpSpPr>
            <a:xfrm>
              <a:off x="5721015" y="2187208"/>
              <a:ext cx="1321469" cy="1321469"/>
              <a:chOff x="5490736" y="2781532"/>
              <a:chExt cx="1092123" cy="1092123"/>
            </a:xfrm>
          </p:grpSpPr>
          <p:sp useBgFill="1">
            <p:nvSpPr>
              <p:cNvPr id="62" name="椭圆 61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solidFill>
                <a:srgbClr val="DAB9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61" name="矩形 60"/>
            <p:cNvSpPr/>
            <p:nvPr/>
          </p:nvSpPr>
          <p:spPr>
            <a:xfrm>
              <a:off x="5727324" y="2649208"/>
              <a:ext cx="127214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15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销售决策</a:t>
              </a:r>
              <a:endParaRPr lang="zh-CN" altLang="en-US" sz="15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2054047" y="1802122"/>
            <a:ext cx="388346" cy="388346"/>
            <a:chOff x="3024481" y="3193272"/>
            <a:chExt cx="517794" cy="517794"/>
          </a:xfrm>
        </p:grpSpPr>
        <p:grpSp>
          <p:nvGrpSpPr>
            <p:cNvPr id="65" name="组合 64"/>
            <p:cNvGrpSpPr/>
            <p:nvPr/>
          </p:nvGrpSpPr>
          <p:grpSpPr>
            <a:xfrm>
              <a:off x="3024481" y="3193272"/>
              <a:ext cx="517794" cy="517794"/>
              <a:chOff x="5490736" y="2781532"/>
              <a:chExt cx="1092123" cy="1092123"/>
            </a:xfrm>
          </p:grpSpPr>
          <p:sp useBgFill="1">
            <p:nvSpPr>
              <p:cNvPr id="71" name="椭圆 70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solidFill>
                <a:srgbClr val="DAB9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3167094" y="3341522"/>
              <a:ext cx="232569" cy="221295"/>
              <a:chOff x="3633283" y="1797907"/>
              <a:chExt cx="603224" cy="573983"/>
            </a:xfrm>
            <a:solidFill>
              <a:schemeClr val="bg1"/>
            </a:solidFill>
          </p:grpSpPr>
          <p:sp>
            <p:nvSpPr>
              <p:cNvPr id="67" name="Freeform 35"/>
              <p:cNvSpPr/>
              <p:nvPr/>
            </p:nvSpPr>
            <p:spPr bwMode="auto">
              <a:xfrm>
                <a:off x="3633283" y="1819566"/>
                <a:ext cx="322730" cy="261000"/>
              </a:xfrm>
              <a:custGeom>
                <a:avLst/>
                <a:gdLst>
                  <a:gd name="T0" fmla="*/ 134 w 294"/>
                  <a:gd name="T1" fmla="*/ 227 h 235"/>
                  <a:gd name="T2" fmla="*/ 160 w 294"/>
                  <a:gd name="T3" fmla="*/ 224 h 235"/>
                  <a:gd name="T4" fmla="*/ 275 w 294"/>
                  <a:gd name="T5" fmla="*/ 215 h 235"/>
                  <a:gd name="T6" fmla="*/ 294 w 294"/>
                  <a:gd name="T7" fmla="*/ 217 h 235"/>
                  <a:gd name="T8" fmla="*/ 294 w 294"/>
                  <a:gd name="T9" fmla="*/ 216 h 235"/>
                  <a:gd name="T10" fmla="*/ 271 w 294"/>
                  <a:gd name="T11" fmla="*/ 98 h 235"/>
                  <a:gd name="T12" fmla="*/ 246 w 294"/>
                  <a:gd name="T13" fmla="*/ 34 h 235"/>
                  <a:gd name="T14" fmla="*/ 206 w 294"/>
                  <a:gd name="T15" fmla="*/ 9 h 235"/>
                  <a:gd name="T16" fmla="*/ 125 w 294"/>
                  <a:gd name="T17" fmla="*/ 28 h 235"/>
                  <a:gd name="T18" fmla="*/ 95 w 294"/>
                  <a:gd name="T19" fmla="*/ 112 h 235"/>
                  <a:gd name="T20" fmla="*/ 87 w 294"/>
                  <a:gd name="T21" fmla="*/ 112 h 235"/>
                  <a:gd name="T22" fmla="*/ 26 w 294"/>
                  <a:gd name="T23" fmla="*/ 189 h 235"/>
                  <a:gd name="T24" fmla="*/ 70 w 294"/>
                  <a:gd name="T25" fmla="*/ 230 h 235"/>
                  <a:gd name="T26" fmla="*/ 134 w 294"/>
                  <a:gd name="T27" fmla="*/ 227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4" h="235">
                    <a:moveTo>
                      <a:pt x="134" y="227"/>
                    </a:moveTo>
                    <a:cubicBezTo>
                      <a:pt x="148" y="226"/>
                      <a:pt x="159" y="224"/>
                      <a:pt x="160" y="224"/>
                    </a:cubicBezTo>
                    <a:cubicBezTo>
                      <a:pt x="210" y="213"/>
                      <a:pt x="254" y="213"/>
                      <a:pt x="275" y="215"/>
                    </a:cubicBezTo>
                    <a:cubicBezTo>
                      <a:pt x="279" y="216"/>
                      <a:pt x="294" y="216"/>
                      <a:pt x="294" y="217"/>
                    </a:cubicBezTo>
                    <a:cubicBezTo>
                      <a:pt x="294" y="216"/>
                      <a:pt x="294" y="216"/>
                      <a:pt x="294" y="216"/>
                    </a:cubicBezTo>
                    <a:cubicBezTo>
                      <a:pt x="294" y="184"/>
                      <a:pt x="280" y="137"/>
                      <a:pt x="271" y="98"/>
                    </a:cubicBezTo>
                    <a:cubicBezTo>
                      <a:pt x="265" y="63"/>
                      <a:pt x="249" y="37"/>
                      <a:pt x="246" y="34"/>
                    </a:cubicBezTo>
                    <a:cubicBezTo>
                      <a:pt x="233" y="15"/>
                      <a:pt x="206" y="9"/>
                      <a:pt x="206" y="9"/>
                    </a:cubicBezTo>
                    <a:cubicBezTo>
                      <a:pt x="163" y="0"/>
                      <a:pt x="125" y="28"/>
                      <a:pt x="125" y="28"/>
                    </a:cubicBezTo>
                    <a:cubicBezTo>
                      <a:pt x="77" y="57"/>
                      <a:pt x="94" y="112"/>
                      <a:pt x="95" y="112"/>
                    </a:cubicBezTo>
                    <a:cubicBezTo>
                      <a:pt x="95" y="112"/>
                      <a:pt x="90" y="112"/>
                      <a:pt x="87" y="112"/>
                    </a:cubicBezTo>
                    <a:cubicBezTo>
                      <a:pt x="0" y="112"/>
                      <a:pt x="26" y="189"/>
                      <a:pt x="26" y="189"/>
                    </a:cubicBezTo>
                    <a:cubicBezTo>
                      <a:pt x="35" y="213"/>
                      <a:pt x="57" y="227"/>
                      <a:pt x="70" y="230"/>
                    </a:cubicBezTo>
                    <a:cubicBezTo>
                      <a:pt x="90" y="235"/>
                      <a:pt x="117" y="230"/>
                      <a:pt x="134" y="2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68" name="Freeform 36"/>
              <p:cNvSpPr/>
              <p:nvPr/>
            </p:nvSpPr>
            <p:spPr bwMode="auto">
              <a:xfrm>
                <a:off x="3949515" y="1797907"/>
                <a:ext cx="253419" cy="262083"/>
              </a:xfrm>
              <a:custGeom>
                <a:avLst/>
                <a:gdLst>
                  <a:gd name="T0" fmla="*/ 6 w 230"/>
                  <a:gd name="T1" fmla="*/ 236 h 237"/>
                  <a:gd name="T2" fmla="*/ 6 w 230"/>
                  <a:gd name="T3" fmla="*/ 237 h 237"/>
                  <a:gd name="T4" fmla="*/ 123 w 230"/>
                  <a:gd name="T5" fmla="*/ 213 h 237"/>
                  <a:gd name="T6" fmla="*/ 185 w 230"/>
                  <a:gd name="T7" fmla="*/ 195 h 237"/>
                  <a:gd name="T8" fmla="*/ 212 w 230"/>
                  <a:gd name="T9" fmla="*/ 165 h 237"/>
                  <a:gd name="T10" fmla="*/ 206 w 230"/>
                  <a:gd name="T11" fmla="*/ 85 h 237"/>
                  <a:gd name="T12" fmla="*/ 136 w 230"/>
                  <a:gd name="T13" fmla="*/ 60 h 237"/>
                  <a:gd name="T14" fmla="*/ 124 w 230"/>
                  <a:gd name="T15" fmla="*/ 67 h 237"/>
                  <a:gd name="T16" fmla="*/ 123 w 230"/>
                  <a:gd name="T17" fmla="*/ 44 h 237"/>
                  <a:gd name="T18" fmla="*/ 52 w 230"/>
                  <a:gd name="T19" fmla="*/ 9 h 237"/>
                  <a:gd name="T20" fmla="*/ 11 w 230"/>
                  <a:gd name="T21" fmla="*/ 41 h 237"/>
                  <a:gd name="T22" fmla="*/ 1 w 230"/>
                  <a:gd name="T23" fmla="*/ 86 h 237"/>
                  <a:gd name="T24" fmla="*/ 6 w 230"/>
                  <a:gd name="T25" fmla="*/ 222 h 237"/>
                  <a:gd name="T26" fmla="*/ 6 w 230"/>
                  <a:gd name="T27" fmla="*/ 236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0" h="237">
                    <a:moveTo>
                      <a:pt x="6" y="236"/>
                    </a:moveTo>
                    <a:cubicBezTo>
                      <a:pt x="6" y="237"/>
                      <a:pt x="6" y="237"/>
                      <a:pt x="6" y="237"/>
                    </a:cubicBezTo>
                    <a:cubicBezTo>
                      <a:pt x="45" y="226"/>
                      <a:pt x="60" y="220"/>
                      <a:pt x="123" y="213"/>
                    </a:cubicBezTo>
                    <a:cubicBezTo>
                      <a:pt x="158" y="209"/>
                      <a:pt x="179" y="199"/>
                      <a:pt x="185" y="195"/>
                    </a:cubicBezTo>
                    <a:cubicBezTo>
                      <a:pt x="203" y="183"/>
                      <a:pt x="212" y="165"/>
                      <a:pt x="212" y="165"/>
                    </a:cubicBezTo>
                    <a:cubicBezTo>
                      <a:pt x="230" y="124"/>
                      <a:pt x="209" y="86"/>
                      <a:pt x="206" y="85"/>
                    </a:cubicBezTo>
                    <a:cubicBezTo>
                      <a:pt x="177" y="41"/>
                      <a:pt x="140" y="59"/>
                      <a:pt x="136" y="60"/>
                    </a:cubicBezTo>
                    <a:cubicBezTo>
                      <a:pt x="135" y="61"/>
                      <a:pt x="127" y="65"/>
                      <a:pt x="124" y="67"/>
                    </a:cubicBezTo>
                    <a:cubicBezTo>
                      <a:pt x="124" y="62"/>
                      <a:pt x="124" y="48"/>
                      <a:pt x="123" y="44"/>
                    </a:cubicBezTo>
                    <a:cubicBezTo>
                      <a:pt x="111" y="0"/>
                      <a:pt x="65" y="6"/>
                      <a:pt x="52" y="9"/>
                    </a:cubicBezTo>
                    <a:cubicBezTo>
                      <a:pt x="28" y="17"/>
                      <a:pt x="16" y="31"/>
                      <a:pt x="11" y="41"/>
                    </a:cubicBezTo>
                    <a:cubicBezTo>
                      <a:pt x="3" y="59"/>
                      <a:pt x="3" y="69"/>
                      <a:pt x="1" y="86"/>
                    </a:cubicBezTo>
                    <a:cubicBezTo>
                      <a:pt x="1" y="132"/>
                      <a:pt x="0" y="176"/>
                      <a:pt x="6" y="222"/>
                    </a:cubicBezTo>
                    <a:cubicBezTo>
                      <a:pt x="6" y="227"/>
                      <a:pt x="6" y="233"/>
                      <a:pt x="6" y="2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69" name="Freeform 37"/>
              <p:cNvSpPr/>
              <p:nvPr/>
            </p:nvSpPr>
            <p:spPr bwMode="auto">
              <a:xfrm>
                <a:off x="3703677" y="2068653"/>
                <a:ext cx="277244" cy="303237"/>
              </a:xfrm>
              <a:custGeom>
                <a:avLst/>
                <a:gdLst>
                  <a:gd name="T0" fmla="*/ 222 w 252"/>
                  <a:gd name="T1" fmla="*/ 0 h 274"/>
                  <a:gd name="T2" fmla="*/ 199 w 252"/>
                  <a:gd name="T3" fmla="*/ 1 h 274"/>
                  <a:gd name="T4" fmla="*/ 69 w 252"/>
                  <a:gd name="T5" fmla="*/ 34 h 274"/>
                  <a:gd name="T6" fmla="*/ 27 w 252"/>
                  <a:gd name="T7" fmla="*/ 66 h 274"/>
                  <a:gd name="T8" fmla="*/ 7 w 252"/>
                  <a:gd name="T9" fmla="*/ 119 h 274"/>
                  <a:gd name="T10" fmla="*/ 70 w 252"/>
                  <a:gd name="T11" fmla="*/ 198 h 274"/>
                  <a:gd name="T12" fmla="*/ 92 w 252"/>
                  <a:gd name="T13" fmla="*/ 197 h 274"/>
                  <a:gd name="T14" fmla="*/ 94 w 252"/>
                  <a:gd name="T15" fmla="*/ 206 h 274"/>
                  <a:gd name="T16" fmla="*/ 135 w 252"/>
                  <a:gd name="T17" fmla="*/ 262 h 274"/>
                  <a:gd name="T18" fmla="*/ 235 w 252"/>
                  <a:gd name="T19" fmla="*/ 232 h 274"/>
                  <a:gd name="T20" fmla="*/ 250 w 252"/>
                  <a:gd name="T21" fmla="*/ 189 h 274"/>
                  <a:gd name="T22" fmla="*/ 245 w 252"/>
                  <a:gd name="T23" fmla="*/ 117 h 274"/>
                  <a:gd name="T24" fmla="*/ 222 w 252"/>
                  <a:gd name="T25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274">
                    <a:moveTo>
                      <a:pt x="222" y="0"/>
                    </a:moveTo>
                    <a:cubicBezTo>
                      <a:pt x="219" y="1"/>
                      <a:pt x="204" y="0"/>
                      <a:pt x="199" y="1"/>
                    </a:cubicBezTo>
                    <a:cubicBezTo>
                      <a:pt x="145" y="3"/>
                      <a:pt x="102" y="17"/>
                      <a:pt x="69" y="34"/>
                    </a:cubicBezTo>
                    <a:cubicBezTo>
                      <a:pt x="53" y="41"/>
                      <a:pt x="38" y="54"/>
                      <a:pt x="27" y="66"/>
                    </a:cubicBezTo>
                    <a:cubicBezTo>
                      <a:pt x="20" y="76"/>
                      <a:pt x="6" y="93"/>
                      <a:pt x="7" y="119"/>
                    </a:cubicBezTo>
                    <a:cubicBezTo>
                      <a:pt x="5" y="129"/>
                      <a:pt x="0" y="194"/>
                      <a:pt x="70" y="198"/>
                    </a:cubicBezTo>
                    <a:cubicBezTo>
                      <a:pt x="75" y="198"/>
                      <a:pt x="92" y="198"/>
                      <a:pt x="92" y="197"/>
                    </a:cubicBezTo>
                    <a:cubicBezTo>
                      <a:pt x="92" y="198"/>
                      <a:pt x="93" y="203"/>
                      <a:pt x="94" y="206"/>
                    </a:cubicBezTo>
                    <a:cubicBezTo>
                      <a:pt x="94" y="210"/>
                      <a:pt x="101" y="245"/>
                      <a:pt x="135" y="262"/>
                    </a:cubicBezTo>
                    <a:cubicBezTo>
                      <a:pt x="150" y="273"/>
                      <a:pt x="207" y="274"/>
                      <a:pt x="235" y="232"/>
                    </a:cubicBezTo>
                    <a:cubicBezTo>
                      <a:pt x="239" y="231"/>
                      <a:pt x="249" y="210"/>
                      <a:pt x="250" y="189"/>
                    </a:cubicBezTo>
                    <a:cubicBezTo>
                      <a:pt x="252" y="184"/>
                      <a:pt x="252" y="155"/>
                      <a:pt x="245" y="117"/>
                    </a:cubicBezTo>
                    <a:cubicBezTo>
                      <a:pt x="232" y="67"/>
                      <a:pt x="221" y="39"/>
                      <a:pt x="22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70" name="Freeform 38"/>
              <p:cNvSpPr/>
              <p:nvPr/>
            </p:nvSpPr>
            <p:spPr bwMode="auto">
              <a:xfrm>
                <a:off x="3958179" y="2050243"/>
                <a:ext cx="278328" cy="244755"/>
              </a:xfrm>
              <a:custGeom>
                <a:avLst/>
                <a:gdLst>
                  <a:gd name="T0" fmla="*/ 217 w 253"/>
                  <a:gd name="T1" fmla="*/ 20 h 221"/>
                  <a:gd name="T2" fmla="*/ 184 w 253"/>
                  <a:gd name="T3" fmla="*/ 8 h 221"/>
                  <a:gd name="T4" fmla="*/ 116 w 253"/>
                  <a:gd name="T5" fmla="*/ 3 h 221"/>
                  <a:gd name="T6" fmla="*/ 0 w 253"/>
                  <a:gd name="T7" fmla="*/ 16 h 221"/>
                  <a:gd name="T8" fmla="*/ 4 w 253"/>
                  <a:gd name="T9" fmla="*/ 32 h 221"/>
                  <a:gd name="T10" fmla="*/ 46 w 253"/>
                  <a:gd name="T11" fmla="*/ 161 h 221"/>
                  <a:gd name="T12" fmla="*/ 66 w 253"/>
                  <a:gd name="T13" fmla="*/ 202 h 221"/>
                  <a:gd name="T14" fmla="*/ 116 w 253"/>
                  <a:gd name="T15" fmla="*/ 220 h 221"/>
                  <a:gd name="T16" fmla="*/ 180 w 253"/>
                  <a:gd name="T17" fmla="*/ 165 h 221"/>
                  <a:gd name="T18" fmla="*/ 172 w 253"/>
                  <a:gd name="T19" fmla="*/ 138 h 221"/>
                  <a:gd name="T20" fmla="*/ 174 w 253"/>
                  <a:gd name="T21" fmla="*/ 138 h 221"/>
                  <a:gd name="T22" fmla="*/ 188 w 253"/>
                  <a:gd name="T23" fmla="*/ 140 h 221"/>
                  <a:gd name="T24" fmla="*/ 247 w 253"/>
                  <a:gd name="T25" fmla="*/ 99 h 221"/>
                  <a:gd name="T26" fmla="*/ 217 w 253"/>
                  <a:gd name="T27" fmla="*/ 2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3" h="221">
                    <a:moveTo>
                      <a:pt x="217" y="20"/>
                    </a:moveTo>
                    <a:cubicBezTo>
                      <a:pt x="217" y="20"/>
                      <a:pt x="206" y="14"/>
                      <a:pt x="184" y="8"/>
                    </a:cubicBezTo>
                    <a:cubicBezTo>
                      <a:pt x="178" y="7"/>
                      <a:pt x="154" y="0"/>
                      <a:pt x="116" y="3"/>
                    </a:cubicBezTo>
                    <a:cubicBezTo>
                      <a:pt x="64" y="7"/>
                      <a:pt x="37" y="14"/>
                      <a:pt x="0" y="16"/>
                    </a:cubicBezTo>
                    <a:cubicBezTo>
                      <a:pt x="3" y="19"/>
                      <a:pt x="3" y="27"/>
                      <a:pt x="4" y="32"/>
                    </a:cubicBezTo>
                    <a:cubicBezTo>
                      <a:pt x="15" y="76"/>
                      <a:pt x="31" y="123"/>
                      <a:pt x="46" y="161"/>
                    </a:cubicBezTo>
                    <a:cubicBezTo>
                      <a:pt x="52" y="176"/>
                      <a:pt x="57" y="188"/>
                      <a:pt x="66" y="202"/>
                    </a:cubicBezTo>
                    <a:cubicBezTo>
                      <a:pt x="76" y="210"/>
                      <a:pt x="90" y="221"/>
                      <a:pt x="116" y="220"/>
                    </a:cubicBezTo>
                    <a:cubicBezTo>
                      <a:pt x="128" y="220"/>
                      <a:pt x="184" y="210"/>
                      <a:pt x="180" y="165"/>
                    </a:cubicBezTo>
                    <a:cubicBezTo>
                      <a:pt x="179" y="161"/>
                      <a:pt x="174" y="138"/>
                      <a:pt x="172" y="138"/>
                    </a:cubicBezTo>
                    <a:cubicBezTo>
                      <a:pt x="172" y="138"/>
                      <a:pt x="172" y="138"/>
                      <a:pt x="174" y="138"/>
                    </a:cubicBezTo>
                    <a:cubicBezTo>
                      <a:pt x="175" y="138"/>
                      <a:pt x="186" y="140"/>
                      <a:pt x="188" y="140"/>
                    </a:cubicBezTo>
                    <a:cubicBezTo>
                      <a:pt x="192" y="140"/>
                      <a:pt x="234" y="145"/>
                      <a:pt x="247" y="99"/>
                    </a:cubicBezTo>
                    <a:cubicBezTo>
                      <a:pt x="253" y="89"/>
                      <a:pt x="252" y="41"/>
                      <a:pt x="217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1039602" y="2915473"/>
            <a:ext cx="1877853" cy="558941"/>
            <a:chOff x="3576430" y="4959600"/>
            <a:chExt cx="6214662" cy="745256"/>
          </a:xfrm>
        </p:grpSpPr>
        <p:sp>
          <p:nvSpPr>
            <p:cNvPr id="74" name="文本框 73"/>
            <p:cNvSpPr txBox="1"/>
            <p:nvPr/>
          </p:nvSpPr>
          <p:spPr>
            <a:xfrm>
              <a:off x="3576430" y="5326290"/>
              <a:ext cx="6214662" cy="37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4470422" y="4959600"/>
              <a:ext cx="4430789" cy="492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800" b="1" dirty="0" smtClean="0">
                  <a:solidFill>
                    <a:srgbClr val="DAB96E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提高毛利润</a:t>
              </a:r>
              <a:endParaRPr lang="zh-CN" altLang="en-US" sz="1800" b="1" dirty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917455" y="1890141"/>
            <a:ext cx="353042" cy="353042"/>
            <a:chOff x="3889940" y="3055447"/>
            <a:chExt cx="470722" cy="470722"/>
          </a:xfrm>
        </p:grpSpPr>
        <p:grpSp>
          <p:nvGrpSpPr>
            <p:cNvPr id="77" name="组合 76"/>
            <p:cNvGrpSpPr/>
            <p:nvPr/>
          </p:nvGrpSpPr>
          <p:grpSpPr>
            <a:xfrm>
              <a:off x="3889940" y="3055447"/>
              <a:ext cx="470722" cy="470722"/>
              <a:chOff x="5490736" y="2781532"/>
              <a:chExt cx="1092123" cy="1092123"/>
            </a:xfrm>
          </p:grpSpPr>
          <p:sp useBgFill="1">
            <p:nvSpPr>
              <p:cNvPr id="79" name="椭圆 78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solidFill>
                <a:srgbClr val="DAB9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78" name="Freeform 46"/>
            <p:cNvSpPr>
              <a:spLocks noEditPoints="1"/>
            </p:cNvSpPr>
            <p:nvPr/>
          </p:nvSpPr>
          <p:spPr bwMode="auto">
            <a:xfrm>
              <a:off x="4017301" y="3234651"/>
              <a:ext cx="216000" cy="144000"/>
            </a:xfrm>
            <a:custGeom>
              <a:avLst/>
              <a:gdLst>
                <a:gd name="T0" fmla="*/ 128 w 128"/>
                <a:gd name="T1" fmla="*/ 21 h 101"/>
                <a:gd name="T2" fmla="*/ 122 w 128"/>
                <a:gd name="T3" fmla="*/ 15 h 101"/>
                <a:gd name="T4" fmla="*/ 89 w 128"/>
                <a:gd name="T5" fmla="*/ 15 h 101"/>
                <a:gd name="T6" fmla="*/ 89 w 128"/>
                <a:gd name="T7" fmla="*/ 6 h 101"/>
                <a:gd name="T8" fmla="*/ 83 w 128"/>
                <a:gd name="T9" fmla="*/ 0 h 101"/>
                <a:gd name="T10" fmla="*/ 45 w 128"/>
                <a:gd name="T11" fmla="*/ 0 h 101"/>
                <a:gd name="T12" fmla="*/ 39 w 128"/>
                <a:gd name="T13" fmla="*/ 6 h 101"/>
                <a:gd name="T14" fmla="*/ 39 w 128"/>
                <a:gd name="T15" fmla="*/ 15 h 101"/>
                <a:gd name="T16" fmla="*/ 6 w 128"/>
                <a:gd name="T17" fmla="*/ 15 h 101"/>
                <a:gd name="T18" fmla="*/ 0 w 128"/>
                <a:gd name="T19" fmla="*/ 21 h 101"/>
                <a:gd name="T20" fmla="*/ 0 w 128"/>
                <a:gd name="T21" fmla="*/ 95 h 101"/>
                <a:gd name="T22" fmla="*/ 6 w 128"/>
                <a:gd name="T23" fmla="*/ 101 h 101"/>
                <a:gd name="T24" fmla="*/ 122 w 128"/>
                <a:gd name="T25" fmla="*/ 101 h 101"/>
                <a:gd name="T26" fmla="*/ 128 w 128"/>
                <a:gd name="T27" fmla="*/ 95 h 101"/>
                <a:gd name="T28" fmla="*/ 128 w 128"/>
                <a:gd name="T29" fmla="*/ 21 h 101"/>
                <a:gd name="T30" fmla="*/ 44 w 128"/>
                <a:gd name="T31" fmla="*/ 5 h 101"/>
                <a:gd name="T32" fmla="*/ 84 w 128"/>
                <a:gd name="T33" fmla="*/ 5 h 101"/>
                <a:gd name="T34" fmla="*/ 84 w 128"/>
                <a:gd name="T35" fmla="*/ 15 h 101"/>
                <a:gd name="T36" fmla="*/ 44 w 128"/>
                <a:gd name="T37" fmla="*/ 15 h 101"/>
                <a:gd name="T38" fmla="*/ 44 w 128"/>
                <a:gd name="T39" fmla="*/ 5 h 101"/>
                <a:gd name="T40" fmla="*/ 22 w 128"/>
                <a:gd name="T41" fmla="*/ 96 h 101"/>
                <a:gd name="T42" fmla="*/ 5 w 128"/>
                <a:gd name="T43" fmla="*/ 96 h 101"/>
                <a:gd name="T44" fmla="*/ 5 w 128"/>
                <a:gd name="T45" fmla="*/ 19 h 101"/>
                <a:gd name="T46" fmla="*/ 22 w 128"/>
                <a:gd name="T47" fmla="*/ 19 h 101"/>
                <a:gd name="T48" fmla="*/ 22 w 128"/>
                <a:gd name="T49" fmla="*/ 96 h 101"/>
                <a:gd name="T50" fmla="*/ 101 w 128"/>
                <a:gd name="T51" fmla="*/ 96 h 101"/>
                <a:gd name="T52" fmla="*/ 27 w 128"/>
                <a:gd name="T53" fmla="*/ 96 h 101"/>
                <a:gd name="T54" fmla="*/ 27 w 128"/>
                <a:gd name="T55" fmla="*/ 19 h 101"/>
                <a:gd name="T56" fmla="*/ 101 w 128"/>
                <a:gd name="T57" fmla="*/ 19 h 101"/>
                <a:gd name="T58" fmla="*/ 101 w 128"/>
                <a:gd name="T59" fmla="*/ 96 h 101"/>
                <a:gd name="T60" fmla="*/ 123 w 128"/>
                <a:gd name="T61" fmla="*/ 96 h 101"/>
                <a:gd name="T62" fmla="*/ 106 w 128"/>
                <a:gd name="T63" fmla="*/ 96 h 101"/>
                <a:gd name="T64" fmla="*/ 106 w 128"/>
                <a:gd name="T65" fmla="*/ 19 h 101"/>
                <a:gd name="T66" fmla="*/ 123 w 128"/>
                <a:gd name="T67" fmla="*/ 19 h 101"/>
                <a:gd name="T68" fmla="*/ 123 w 128"/>
                <a:gd name="T6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01">
                  <a:moveTo>
                    <a:pt x="128" y="21"/>
                  </a:moveTo>
                  <a:cubicBezTo>
                    <a:pt x="128" y="18"/>
                    <a:pt x="125" y="15"/>
                    <a:pt x="122" y="1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9" y="3"/>
                    <a:pt x="86" y="0"/>
                    <a:pt x="8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0"/>
                    <a:pt x="39" y="3"/>
                    <a:pt x="39" y="6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3" y="15"/>
                    <a:pt x="0" y="18"/>
                    <a:pt x="0" y="21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8"/>
                    <a:pt x="3" y="101"/>
                    <a:pt x="6" y="101"/>
                  </a:cubicBezTo>
                  <a:cubicBezTo>
                    <a:pt x="122" y="101"/>
                    <a:pt x="122" y="101"/>
                    <a:pt x="122" y="101"/>
                  </a:cubicBezTo>
                  <a:cubicBezTo>
                    <a:pt x="125" y="101"/>
                    <a:pt x="128" y="98"/>
                    <a:pt x="128" y="95"/>
                  </a:cubicBezTo>
                  <a:lnTo>
                    <a:pt x="128" y="21"/>
                  </a:lnTo>
                  <a:close/>
                  <a:moveTo>
                    <a:pt x="44" y="5"/>
                  </a:moveTo>
                  <a:cubicBezTo>
                    <a:pt x="84" y="5"/>
                    <a:pt x="84" y="5"/>
                    <a:pt x="84" y="5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44" y="15"/>
                    <a:pt x="44" y="15"/>
                    <a:pt x="44" y="15"/>
                  </a:cubicBezTo>
                  <a:lnTo>
                    <a:pt x="44" y="5"/>
                  </a:lnTo>
                  <a:close/>
                  <a:moveTo>
                    <a:pt x="22" y="96"/>
                  </a:moveTo>
                  <a:cubicBezTo>
                    <a:pt x="5" y="96"/>
                    <a:pt x="5" y="96"/>
                    <a:pt x="5" y="96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22" y="19"/>
                    <a:pt x="22" y="19"/>
                    <a:pt x="22" y="19"/>
                  </a:cubicBezTo>
                  <a:lnTo>
                    <a:pt x="22" y="96"/>
                  </a:lnTo>
                  <a:close/>
                  <a:moveTo>
                    <a:pt x="101" y="96"/>
                  </a:moveTo>
                  <a:cubicBezTo>
                    <a:pt x="27" y="96"/>
                    <a:pt x="27" y="96"/>
                    <a:pt x="27" y="96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101" y="19"/>
                    <a:pt x="101" y="19"/>
                    <a:pt x="101" y="19"/>
                  </a:cubicBezTo>
                  <a:lnTo>
                    <a:pt x="101" y="96"/>
                  </a:lnTo>
                  <a:close/>
                  <a:moveTo>
                    <a:pt x="123" y="96"/>
                  </a:moveTo>
                  <a:cubicBezTo>
                    <a:pt x="106" y="96"/>
                    <a:pt x="106" y="96"/>
                    <a:pt x="106" y="96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23" y="19"/>
                    <a:pt x="123" y="19"/>
                    <a:pt x="123" y="19"/>
                  </a:cubicBezTo>
                  <a:lnTo>
                    <a:pt x="123" y="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5440389" y="2442559"/>
            <a:ext cx="427180" cy="427180"/>
            <a:chOff x="7253852" y="3792003"/>
            <a:chExt cx="569573" cy="569573"/>
          </a:xfrm>
        </p:grpSpPr>
        <p:grpSp>
          <p:nvGrpSpPr>
            <p:cNvPr id="82" name="组合 81"/>
            <p:cNvGrpSpPr/>
            <p:nvPr/>
          </p:nvGrpSpPr>
          <p:grpSpPr>
            <a:xfrm>
              <a:off x="7253852" y="3792003"/>
              <a:ext cx="569573" cy="569573"/>
              <a:chOff x="5490736" y="2781532"/>
              <a:chExt cx="1092123" cy="1092123"/>
            </a:xfrm>
          </p:grpSpPr>
          <p:sp useBgFill="1">
            <p:nvSpPr>
              <p:cNvPr id="86" name="椭圆 85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87" name="椭圆 86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solidFill>
                <a:srgbClr val="DAB9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</p:grpSp>
        <p:grpSp>
          <p:nvGrpSpPr>
            <p:cNvPr id="83" name="组合 82"/>
            <p:cNvGrpSpPr/>
            <p:nvPr/>
          </p:nvGrpSpPr>
          <p:grpSpPr>
            <a:xfrm>
              <a:off x="7415220" y="3956819"/>
              <a:ext cx="246836" cy="238689"/>
              <a:chOff x="4411663" y="2236788"/>
              <a:chExt cx="481013" cy="465138"/>
            </a:xfrm>
            <a:solidFill>
              <a:schemeClr val="bg1"/>
            </a:solidFill>
          </p:grpSpPr>
          <p:sp>
            <p:nvSpPr>
              <p:cNvPr id="84" name="Freeform 172"/>
              <p:cNvSpPr>
                <a:spLocks noEditPoints="1"/>
              </p:cNvSpPr>
              <p:nvPr/>
            </p:nvSpPr>
            <p:spPr bwMode="auto">
              <a:xfrm>
                <a:off x="4411663" y="2236788"/>
                <a:ext cx="481013" cy="465138"/>
              </a:xfrm>
              <a:custGeom>
                <a:avLst/>
                <a:gdLst>
                  <a:gd name="T0" fmla="*/ 122 w 128"/>
                  <a:gd name="T1" fmla="*/ 0 h 124"/>
                  <a:gd name="T2" fmla="*/ 6 w 128"/>
                  <a:gd name="T3" fmla="*/ 0 h 124"/>
                  <a:gd name="T4" fmla="*/ 0 w 128"/>
                  <a:gd name="T5" fmla="*/ 6 h 124"/>
                  <a:gd name="T6" fmla="*/ 0 w 128"/>
                  <a:gd name="T7" fmla="*/ 95 h 124"/>
                  <a:gd name="T8" fmla="*/ 6 w 128"/>
                  <a:gd name="T9" fmla="*/ 101 h 124"/>
                  <a:gd name="T10" fmla="*/ 48 w 128"/>
                  <a:gd name="T11" fmla="*/ 101 h 124"/>
                  <a:gd name="T12" fmla="*/ 45 w 128"/>
                  <a:gd name="T13" fmla="*/ 119 h 124"/>
                  <a:gd name="T14" fmla="*/ 38 w 128"/>
                  <a:gd name="T15" fmla="*/ 119 h 124"/>
                  <a:gd name="T16" fmla="*/ 36 w 128"/>
                  <a:gd name="T17" fmla="*/ 121 h 124"/>
                  <a:gd name="T18" fmla="*/ 38 w 128"/>
                  <a:gd name="T19" fmla="*/ 124 h 124"/>
                  <a:gd name="T20" fmla="*/ 90 w 128"/>
                  <a:gd name="T21" fmla="*/ 124 h 124"/>
                  <a:gd name="T22" fmla="*/ 92 w 128"/>
                  <a:gd name="T23" fmla="*/ 121 h 124"/>
                  <a:gd name="T24" fmla="*/ 90 w 128"/>
                  <a:gd name="T25" fmla="*/ 119 h 124"/>
                  <a:gd name="T26" fmla="*/ 83 w 128"/>
                  <a:gd name="T27" fmla="*/ 119 h 124"/>
                  <a:gd name="T28" fmla="*/ 80 w 128"/>
                  <a:gd name="T29" fmla="*/ 101 h 124"/>
                  <a:gd name="T30" fmla="*/ 122 w 128"/>
                  <a:gd name="T31" fmla="*/ 101 h 124"/>
                  <a:gd name="T32" fmla="*/ 128 w 128"/>
                  <a:gd name="T33" fmla="*/ 95 h 124"/>
                  <a:gd name="T34" fmla="*/ 128 w 128"/>
                  <a:gd name="T35" fmla="*/ 6 h 124"/>
                  <a:gd name="T36" fmla="*/ 122 w 128"/>
                  <a:gd name="T37" fmla="*/ 0 h 124"/>
                  <a:gd name="T38" fmla="*/ 50 w 128"/>
                  <a:gd name="T39" fmla="*/ 119 h 124"/>
                  <a:gd name="T40" fmla="*/ 53 w 128"/>
                  <a:gd name="T41" fmla="*/ 101 h 124"/>
                  <a:gd name="T42" fmla="*/ 75 w 128"/>
                  <a:gd name="T43" fmla="*/ 101 h 124"/>
                  <a:gd name="T44" fmla="*/ 78 w 128"/>
                  <a:gd name="T45" fmla="*/ 119 h 124"/>
                  <a:gd name="T46" fmla="*/ 50 w 128"/>
                  <a:gd name="T47" fmla="*/ 119 h 124"/>
                  <a:gd name="T48" fmla="*/ 123 w 128"/>
                  <a:gd name="T49" fmla="*/ 97 h 124"/>
                  <a:gd name="T50" fmla="*/ 5 w 128"/>
                  <a:gd name="T51" fmla="*/ 97 h 124"/>
                  <a:gd name="T52" fmla="*/ 5 w 128"/>
                  <a:gd name="T53" fmla="*/ 79 h 124"/>
                  <a:gd name="T54" fmla="*/ 123 w 128"/>
                  <a:gd name="T55" fmla="*/ 79 h 124"/>
                  <a:gd name="T56" fmla="*/ 123 w 128"/>
                  <a:gd name="T57" fmla="*/ 97 h 124"/>
                  <a:gd name="T58" fmla="*/ 123 w 128"/>
                  <a:gd name="T59" fmla="*/ 75 h 124"/>
                  <a:gd name="T60" fmla="*/ 5 w 128"/>
                  <a:gd name="T61" fmla="*/ 75 h 124"/>
                  <a:gd name="T62" fmla="*/ 5 w 128"/>
                  <a:gd name="T63" fmla="*/ 5 h 124"/>
                  <a:gd name="T64" fmla="*/ 123 w 128"/>
                  <a:gd name="T65" fmla="*/ 5 h 124"/>
                  <a:gd name="T66" fmla="*/ 123 w 128"/>
                  <a:gd name="T67" fmla="*/ 7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8" h="124">
                    <a:moveTo>
                      <a:pt x="122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9"/>
                      <a:pt x="3" y="101"/>
                      <a:pt x="6" y="101"/>
                    </a:cubicBezTo>
                    <a:cubicBezTo>
                      <a:pt x="48" y="101"/>
                      <a:pt x="48" y="101"/>
                      <a:pt x="48" y="101"/>
                    </a:cubicBezTo>
                    <a:cubicBezTo>
                      <a:pt x="45" y="119"/>
                      <a:pt x="45" y="119"/>
                      <a:pt x="45" y="11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7" y="119"/>
                      <a:pt x="36" y="120"/>
                      <a:pt x="36" y="121"/>
                    </a:cubicBezTo>
                    <a:cubicBezTo>
                      <a:pt x="36" y="123"/>
                      <a:pt x="37" y="124"/>
                      <a:pt x="38" y="124"/>
                    </a:cubicBezTo>
                    <a:cubicBezTo>
                      <a:pt x="90" y="124"/>
                      <a:pt x="90" y="124"/>
                      <a:pt x="90" y="124"/>
                    </a:cubicBezTo>
                    <a:cubicBezTo>
                      <a:pt x="91" y="124"/>
                      <a:pt x="92" y="123"/>
                      <a:pt x="92" y="121"/>
                    </a:cubicBezTo>
                    <a:cubicBezTo>
                      <a:pt x="92" y="120"/>
                      <a:pt x="91" y="119"/>
                      <a:pt x="90" y="119"/>
                    </a:cubicBezTo>
                    <a:cubicBezTo>
                      <a:pt x="83" y="119"/>
                      <a:pt x="83" y="119"/>
                      <a:pt x="83" y="119"/>
                    </a:cubicBezTo>
                    <a:cubicBezTo>
                      <a:pt x="80" y="101"/>
                      <a:pt x="80" y="101"/>
                      <a:pt x="80" y="101"/>
                    </a:cubicBezTo>
                    <a:cubicBezTo>
                      <a:pt x="122" y="101"/>
                      <a:pt x="122" y="101"/>
                      <a:pt x="122" y="101"/>
                    </a:cubicBezTo>
                    <a:cubicBezTo>
                      <a:pt x="125" y="101"/>
                      <a:pt x="128" y="99"/>
                      <a:pt x="128" y="95"/>
                    </a:cubicBezTo>
                    <a:cubicBezTo>
                      <a:pt x="128" y="6"/>
                      <a:pt x="128" y="6"/>
                      <a:pt x="128" y="6"/>
                    </a:cubicBezTo>
                    <a:cubicBezTo>
                      <a:pt x="128" y="3"/>
                      <a:pt x="125" y="0"/>
                      <a:pt x="122" y="0"/>
                    </a:cubicBezTo>
                    <a:close/>
                    <a:moveTo>
                      <a:pt x="50" y="119"/>
                    </a:moveTo>
                    <a:cubicBezTo>
                      <a:pt x="53" y="101"/>
                      <a:pt x="53" y="101"/>
                      <a:pt x="53" y="101"/>
                    </a:cubicBezTo>
                    <a:cubicBezTo>
                      <a:pt x="75" y="101"/>
                      <a:pt x="75" y="101"/>
                      <a:pt x="75" y="101"/>
                    </a:cubicBezTo>
                    <a:cubicBezTo>
                      <a:pt x="78" y="119"/>
                      <a:pt x="78" y="119"/>
                      <a:pt x="78" y="119"/>
                    </a:cubicBezTo>
                    <a:lnTo>
                      <a:pt x="50" y="119"/>
                    </a:lnTo>
                    <a:close/>
                    <a:moveTo>
                      <a:pt x="123" y="97"/>
                    </a:moveTo>
                    <a:cubicBezTo>
                      <a:pt x="5" y="97"/>
                      <a:pt x="5" y="97"/>
                      <a:pt x="5" y="97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123" y="79"/>
                      <a:pt x="123" y="79"/>
                      <a:pt x="123" y="79"/>
                    </a:cubicBezTo>
                    <a:lnTo>
                      <a:pt x="123" y="97"/>
                    </a:lnTo>
                    <a:close/>
                    <a:moveTo>
                      <a:pt x="123" y="75"/>
                    </a:moveTo>
                    <a:cubicBezTo>
                      <a:pt x="5" y="75"/>
                      <a:pt x="5" y="75"/>
                      <a:pt x="5" y="7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123" y="5"/>
                      <a:pt x="123" y="5"/>
                      <a:pt x="123" y="5"/>
                    </a:cubicBezTo>
                    <a:lnTo>
                      <a:pt x="123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85" name="Oval 173"/>
              <p:cNvSpPr>
                <a:spLocks noChangeArrowheads="1"/>
              </p:cNvSpPr>
              <p:nvPr/>
            </p:nvSpPr>
            <p:spPr bwMode="auto">
              <a:xfrm>
                <a:off x="4637088" y="2551113"/>
                <a:ext cx="30163" cy="269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</p:grpSp>
      <p:grpSp>
        <p:nvGrpSpPr>
          <p:cNvPr id="88" name="组合 87"/>
          <p:cNvGrpSpPr/>
          <p:nvPr/>
        </p:nvGrpSpPr>
        <p:grpSpPr>
          <a:xfrm>
            <a:off x="2978599" y="2459732"/>
            <a:ext cx="427180" cy="427180"/>
            <a:chOff x="3971465" y="3814901"/>
            <a:chExt cx="569573" cy="569573"/>
          </a:xfrm>
        </p:grpSpPr>
        <p:grpSp>
          <p:nvGrpSpPr>
            <p:cNvPr id="89" name="组合 88"/>
            <p:cNvGrpSpPr/>
            <p:nvPr/>
          </p:nvGrpSpPr>
          <p:grpSpPr>
            <a:xfrm>
              <a:off x="3971465" y="3814901"/>
              <a:ext cx="569573" cy="569573"/>
              <a:chOff x="5490736" y="2781532"/>
              <a:chExt cx="1092123" cy="1092123"/>
            </a:xfrm>
          </p:grpSpPr>
          <p:sp useBgFill="1">
            <p:nvSpPr>
              <p:cNvPr id="91" name="椭圆 90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92" name="椭圆 91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solidFill>
                <a:srgbClr val="DAB9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90" name="Freeform 30"/>
            <p:cNvSpPr>
              <a:spLocks noEditPoints="1"/>
            </p:cNvSpPr>
            <p:nvPr/>
          </p:nvSpPr>
          <p:spPr bwMode="auto">
            <a:xfrm>
              <a:off x="4188876" y="3971285"/>
              <a:ext cx="200804" cy="256236"/>
            </a:xfrm>
            <a:custGeom>
              <a:avLst/>
              <a:gdLst>
                <a:gd name="T0" fmla="*/ 79 w 90"/>
                <a:gd name="T1" fmla="*/ 63 h 128"/>
                <a:gd name="T2" fmla="*/ 79 w 90"/>
                <a:gd name="T3" fmla="*/ 61 h 128"/>
                <a:gd name="T4" fmla="*/ 79 w 90"/>
                <a:gd name="T5" fmla="*/ 59 h 128"/>
                <a:gd name="T6" fmla="*/ 90 w 90"/>
                <a:gd name="T7" fmla="*/ 40 h 128"/>
                <a:gd name="T8" fmla="*/ 90 w 90"/>
                <a:gd name="T9" fmla="*/ 39 h 128"/>
                <a:gd name="T10" fmla="*/ 88 w 90"/>
                <a:gd name="T11" fmla="*/ 37 h 128"/>
                <a:gd name="T12" fmla="*/ 56 w 90"/>
                <a:gd name="T13" fmla="*/ 37 h 128"/>
                <a:gd name="T14" fmla="*/ 56 w 90"/>
                <a:gd name="T15" fmla="*/ 28 h 128"/>
                <a:gd name="T16" fmla="*/ 50 w 90"/>
                <a:gd name="T17" fmla="*/ 22 h 128"/>
                <a:gd name="T18" fmla="*/ 4 w 90"/>
                <a:gd name="T19" fmla="*/ 22 h 128"/>
                <a:gd name="T20" fmla="*/ 4 w 90"/>
                <a:gd name="T21" fmla="*/ 2 h 128"/>
                <a:gd name="T22" fmla="*/ 2 w 90"/>
                <a:gd name="T23" fmla="*/ 0 h 128"/>
                <a:gd name="T24" fmla="*/ 0 w 90"/>
                <a:gd name="T25" fmla="*/ 2 h 128"/>
                <a:gd name="T26" fmla="*/ 0 w 90"/>
                <a:gd name="T27" fmla="*/ 128 h 128"/>
                <a:gd name="T28" fmla="*/ 4 w 90"/>
                <a:gd name="T29" fmla="*/ 128 h 128"/>
                <a:gd name="T30" fmla="*/ 4 w 90"/>
                <a:gd name="T31" fmla="*/ 71 h 128"/>
                <a:gd name="T32" fmla="*/ 37 w 90"/>
                <a:gd name="T33" fmla="*/ 71 h 128"/>
                <a:gd name="T34" fmla="*/ 37 w 90"/>
                <a:gd name="T35" fmla="*/ 80 h 128"/>
                <a:gd name="T36" fmla="*/ 43 w 90"/>
                <a:gd name="T37" fmla="*/ 86 h 128"/>
                <a:gd name="T38" fmla="*/ 88 w 90"/>
                <a:gd name="T39" fmla="*/ 86 h 128"/>
                <a:gd name="T40" fmla="*/ 90 w 90"/>
                <a:gd name="T41" fmla="*/ 83 h 128"/>
                <a:gd name="T42" fmla="*/ 90 w 90"/>
                <a:gd name="T43" fmla="*/ 82 h 128"/>
                <a:gd name="T44" fmla="*/ 79 w 90"/>
                <a:gd name="T45" fmla="*/ 63 h 128"/>
                <a:gd name="T46" fmla="*/ 4 w 90"/>
                <a:gd name="T47" fmla="*/ 66 h 128"/>
                <a:gd name="T48" fmla="*/ 4 w 90"/>
                <a:gd name="T49" fmla="*/ 26 h 128"/>
                <a:gd name="T50" fmla="*/ 51 w 90"/>
                <a:gd name="T51" fmla="*/ 26 h 128"/>
                <a:gd name="T52" fmla="*/ 51 w 90"/>
                <a:gd name="T53" fmla="*/ 66 h 128"/>
                <a:gd name="T54" fmla="*/ 4 w 90"/>
                <a:gd name="T55" fmla="*/ 66 h 128"/>
                <a:gd name="T56" fmla="*/ 41 w 90"/>
                <a:gd name="T57" fmla="*/ 81 h 128"/>
                <a:gd name="T58" fmla="*/ 41 w 90"/>
                <a:gd name="T59" fmla="*/ 71 h 128"/>
                <a:gd name="T60" fmla="*/ 50 w 90"/>
                <a:gd name="T61" fmla="*/ 71 h 128"/>
                <a:gd name="T62" fmla="*/ 56 w 90"/>
                <a:gd name="T63" fmla="*/ 65 h 128"/>
                <a:gd name="T64" fmla="*/ 56 w 90"/>
                <a:gd name="T65" fmla="*/ 41 h 128"/>
                <a:gd name="T66" fmla="*/ 84 w 90"/>
                <a:gd name="T67" fmla="*/ 41 h 128"/>
                <a:gd name="T68" fmla="*/ 75 w 90"/>
                <a:gd name="T69" fmla="*/ 57 h 128"/>
                <a:gd name="T70" fmla="*/ 75 w 90"/>
                <a:gd name="T71" fmla="*/ 57 h 128"/>
                <a:gd name="T72" fmla="*/ 74 w 90"/>
                <a:gd name="T73" fmla="*/ 61 h 128"/>
                <a:gd name="T74" fmla="*/ 75 w 90"/>
                <a:gd name="T75" fmla="*/ 65 h 128"/>
                <a:gd name="T76" fmla="*/ 75 w 90"/>
                <a:gd name="T77" fmla="*/ 66 h 128"/>
                <a:gd name="T78" fmla="*/ 84 w 90"/>
                <a:gd name="T79" fmla="*/ 81 h 128"/>
                <a:gd name="T80" fmla="*/ 41 w 90"/>
                <a:gd name="T81" fmla="*/ 8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" h="128">
                  <a:moveTo>
                    <a:pt x="79" y="63"/>
                  </a:moveTo>
                  <a:cubicBezTo>
                    <a:pt x="79" y="63"/>
                    <a:pt x="79" y="62"/>
                    <a:pt x="79" y="61"/>
                  </a:cubicBezTo>
                  <a:cubicBezTo>
                    <a:pt x="79" y="60"/>
                    <a:pt x="79" y="60"/>
                    <a:pt x="79" y="59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39"/>
                    <a:pt x="90" y="39"/>
                  </a:cubicBezTo>
                  <a:cubicBezTo>
                    <a:pt x="90" y="38"/>
                    <a:pt x="89" y="37"/>
                    <a:pt x="88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5"/>
                    <a:pt x="53" y="22"/>
                    <a:pt x="50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4" y="128"/>
                    <a:pt x="4" y="128"/>
                    <a:pt x="4" y="128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3"/>
                    <a:pt x="39" y="86"/>
                    <a:pt x="43" y="86"/>
                  </a:cubicBezTo>
                  <a:cubicBezTo>
                    <a:pt x="88" y="86"/>
                    <a:pt x="88" y="86"/>
                    <a:pt x="88" y="86"/>
                  </a:cubicBezTo>
                  <a:cubicBezTo>
                    <a:pt x="89" y="86"/>
                    <a:pt x="90" y="85"/>
                    <a:pt x="90" y="83"/>
                  </a:cubicBezTo>
                  <a:cubicBezTo>
                    <a:pt x="90" y="83"/>
                    <a:pt x="90" y="83"/>
                    <a:pt x="90" y="82"/>
                  </a:cubicBezTo>
                  <a:lnTo>
                    <a:pt x="79" y="63"/>
                  </a:lnTo>
                  <a:close/>
                  <a:moveTo>
                    <a:pt x="4" y="66"/>
                  </a:moveTo>
                  <a:cubicBezTo>
                    <a:pt x="4" y="26"/>
                    <a:pt x="4" y="26"/>
                    <a:pt x="4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66"/>
                    <a:pt x="51" y="66"/>
                    <a:pt x="51" y="66"/>
                  </a:cubicBezTo>
                  <a:lnTo>
                    <a:pt x="4" y="66"/>
                  </a:lnTo>
                  <a:close/>
                  <a:moveTo>
                    <a:pt x="41" y="81"/>
                  </a:moveTo>
                  <a:cubicBezTo>
                    <a:pt x="41" y="71"/>
                    <a:pt x="41" y="71"/>
                    <a:pt x="41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3" y="71"/>
                    <a:pt x="56" y="68"/>
                    <a:pt x="56" y="65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5" y="58"/>
                    <a:pt x="74" y="60"/>
                    <a:pt x="74" y="61"/>
                  </a:cubicBezTo>
                  <a:cubicBezTo>
                    <a:pt x="74" y="63"/>
                    <a:pt x="75" y="64"/>
                    <a:pt x="75" y="65"/>
                  </a:cubicBezTo>
                  <a:cubicBezTo>
                    <a:pt x="75" y="66"/>
                    <a:pt x="75" y="66"/>
                    <a:pt x="75" y="66"/>
                  </a:cubicBezTo>
                  <a:cubicBezTo>
                    <a:pt x="84" y="81"/>
                    <a:pt x="84" y="81"/>
                    <a:pt x="84" y="81"/>
                  </a:cubicBezTo>
                  <a:lnTo>
                    <a:pt x="41" y="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r>
                <a:rPr lang="en-US" altLang="zh-CN" sz="1015"/>
                <a:t> </a:t>
              </a:r>
              <a:endParaRPr lang="zh-CN" altLang="en-US" sz="1015" dirty="0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7060886" y="2282378"/>
            <a:ext cx="265245" cy="265245"/>
            <a:chOff x="9399433" y="3462681"/>
            <a:chExt cx="353660" cy="353660"/>
          </a:xfrm>
        </p:grpSpPr>
        <p:grpSp>
          <p:nvGrpSpPr>
            <p:cNvPr id="94" name="组合 93"/>
            <p:cNvGrpSpPr/>
            <p:nvPr/>
          </p:nvGrpSpPr>
          <p:grpSpPr>
            <a:xfrm>
              <a:off x="9399433" y="3462681"/>
              <a:ext cx="353660" cy="353660"/>
              <a:chOff x="5490736" y="2781532"/>
              <a:chExt cx="1092123" cy="1092123"/>
            </a:xfrm>
          </p:grpSpPr>
          <p:sp useBgFill="1">
            <p:nvSpPr>
              <p:cNvPr id="96" name="椭圆 95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solidFill>
                <a:srgbClr val="DAB9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95" name="Freeform 33"/>
            <p:cNvSpPr>
              <a:spLocks noEditPoints="1"/>
            </p:cNvSpPr>
            <p:nvPr/>
          </p:nvSpPr>
          <p:spPr bwMode="auto">
            <a:xfrm>
              <a:off x="9501732" y="3557915"/>
              <a:ext cx="149061" cy="163191"/>
            </a:xfrm>
            <a:custGeom>
              <a:avLst/>
              <a:gdLst>
                <a:gd name="T0" fmla="*/ 128 w 128"/>
                <a:gd name="T1" fmla="*/ 47 h 128"/>
                <a:gd name="T2" fmla="*/ 122 w 128"/>
                <a:gd name="T3" fmla="*/ 41 h 128"/>
                <a:gd name="T4" fmla="*/ 86 w 128"/>
                <a:gd name="T5" fmla="*/ 41 h 128"/>
                <a:gd name="T6" fmla="*/ 86 w 128"/>
                <a:gd name="T7" fmla="*/ 6 h 128"/>
                <a:gd name="T8" fmla="*/ 80 w 128"/>
                <a:gd name="T9" fmla="*/ 0 h 128"/>
                <a:gd name="T10" fmla="*/ 6 w 128"/>
                <a:gd name="T11" fmla="*/ 0 h 128"/>
                <a:gd name="T12" fmla="*/ 0 w 128"/>
                <a:gd name="T13" fmla="*/ 6 h 128"/>
                <a:gd name="T14" fmla="*/ 0 w 128"/>
                <a:gd name="T15" fmla="*/ 80 h 128"/>
                <a:gd name="T16" fmla="*/ 6 w 128"/>
                <a:gd name="T17" fmla="*/ 86 h 128"/>
                <a:gd name="T18" fmla="*/ 42 w 128"/>
                <a:gd name="T19" fmla="*/ 86 h 128"/>
                <a:gd name="T20" fmla="*/ 42 w 128"/>
                <a:gd name="T21" fmla="*/ 122 h 128"/>
                <a:gd name="T22" fmla="*/ 48 w 128"/>
                <a:gd name="T23" fmla="*/ 128 h 128"/>
                <a:gd name="T24" fmla="*/ 122 w 128"/>
                <a:gd name="T25" fmla="*/ 128 h 128"/>
                <a:gd name="T26" fmla="*/ 128 w 128"/>
                <a:gd name="T27" fmla="*/ 122 h 128"/>
                <a:gd name="T28" fmla="*/ 128 w 128"/>
                <a:gd name="T29" fmla="*/ 47 h 128"/>
                <a:gd name="T30" fmla="*/ 42 w 128"/>
                <a:gd name="T31" fmla="*/ 47 h 128"/>
                <a:gd name="T32" fmla="*/ 42 w 128"/>
                <a:gd name="T33" fmla="*/ 81 h 128"/>
                <a:gd name="T34" fmla="*/ 5 w 128"/>
                <a:gd name="T35" fmla="*/ 81 h 128"/>
                <a:gd name="T36" fmla="*/ 5 w 128"/>
                <a:gd name="T37" fmla="*/ 4 h 128"/>
                <a:gd name="T38" fmla="*/ 82 w 128"/>
                <a:gd name="T39" fmla="*/ 4 h 128"/>
                <a:gd name="T40" fmla="*/ 82 w 128"/>
                <a:gd name="T41" fmla="*/ 41 h 128"/>
                <a:gd name="T42" fmla="*/ 48 w 128"/>
                <a:gd name="T43" fmla="*/ 41 h 128"/>
                <a:gd name="T44" fmla="*/ 42 w 128"/>
                <a:gd name="T45" fmla="*/ 47 h 128"/>
                <a:gd name="T46" fmla="*/ 123 w 128"/>
                <a:gd name="T47" fmla="*/ 123 h 128"/>
                <a:gd name="T48" fmla="*/ 46 w 128"/>
                <a:gd name="T49" fmla="*/ 123 h 128"/>
                <a:gd name="T50" fmla="*/ 46 w 128"/>
                <a:gd name="T51" fmla="*/ 46 h 128"/>
                <a:gd name="T52" fmla="*/ 123 w 128"/>
                <a:gd name="T53" fmla="*/ 46 h 128"/>
                <a:gd name="T54" fmla="*/ 123 w 128"/>
                <a:gd name="T55" fmla="*/ 12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128">
                  <a:moveTo>
                    <a:pt x="128" y="47"/>
                  </a:moveTo>
                  <a:cubicBezTo>
                    <a:pt x="128" y="44"/>
                    <a:pt x="125" y="41"/>
                    <a:pt x="122" y="41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6" y="2"/>
                    <a:pt x="83" y="0"/>
                    <a:pt x="8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3"/>
                    <a:pt x="3" y="86"/>
                    <a:pt x="6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2" y="125"/>
                    <a:pt x="45" y="128"/>
                    <a:pt x="48" y="128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5" y="128"/>
                    <a:pt x="128" y="125"/>
                    <a:pt x="128" y="122"/>
                  </a:cubicBezTo>
                  <a:lnTo>
                    <a:pt x="128" y="47"/>
                  </a:lnTo>
                  <a:close/>
                  <a:moveTo>
                    <a:pt x="42" y="47"/>
                  </a:moveTo>
                  <a:cubicBezTo>
                    <a:pt x="42" y="81"/>
                    <a:pt x="42" y="81"/>
                    <a:pt x="42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5" y="41"/>
                    <a:pt x="42" y="44"/>
                    <a:pt x="42" y="47"/>
                  </a:cubicBezTo>
                  <a:close/>
                  <a:moveTo>
                    <a:pt x="123" y="123"/>
                  </a:moveTo>
                  <a:cubicBezTo>
                    <a:pt x="46" y="123"/>
                    <a:pt x="46" y="123"/>
                    <a:pt x="46" y="123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123" y="46"/>
                    <a:pt x="123" y="46"/>
                    <a:pt x="123" y="46"/>
                  </a:cubicBezTo>
                  <a:lnTo>
                    <a:pt x="123" y="1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5775138" y="1773285"/>
            <a:ext cx="469898" cy="469898"/>
            <a:chOff x="7700184" y="2899639"/>
            <a:chExt cx="626530" cy="626530"/>
          </a:xfrm>
        </p:grpSpPr>
        <p:grpSp>
          <p:nvGrpSpPr>
            <p:cNvPr id="99" name="组合 98"/>
            <p:cNvGrpSpPr/>
            <p:nvPr/>
          </p:nvGrpSpPr>
          <p:grpSpPr>
            <a:xfrm>
              <a:off x="7700184" y="2899639"/>
              <a:ext cx="626530" cy="626530"/>
              <a:chOff x="5490736" y="2781532"/>
              <a:chExt cx="1092123" cy="1092123"/>
            </a:xfrm>
          </p:grpSpPr>
          <p:sp useBgFill="1">
            <p:nvSpPr>
              <p:cNvPr id="103" name="椭圆 102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04" name="椭圆 103"/>
              <p:cNvSpPr/>
              <p:nvPr/>
            </p:nvSpPr>
            <p:spPr>
              <a:xfrm>
                <a:off x="5490736" y="2781532"/>
                <a:ext cx="1092123" cy="1092123"/>
              </a:xfrm>
              <a:prstGeom prst="ellipse">
                <a:avLst/>
              </a:prstGeom>
              <a:solidFill>
                <a:srgbClr val="DAB9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015" dirty="0"/>
              </a:p>
            </p:txBody>
          </p:sp>
        </p:grpSp>
        <p:grpSp>
          <p:nvGrpSpPr>
            <p:cNvPr id="100" name="组合 99"/>
            <p:cNvGrpSpPr/>
            <p:nvPr/>
          </p:nvGrpSpPr>
          <p:grpSpPr>
            <a:xfrm>
              <a:off x="7922328" y="3111730"/>
              <a:ext cx="182241" cy="266921"/>
              <a:chOff x="5003828" y="3718733"/>
              <a:chExt cx="280988" cy="481013"/>
            </a:xfrm>
            <a:solidFill>
              <a:schemeClr val="bg1"/>
            </a:solidFill>
          </p:grpSpPr>
          <p:sp>
            <p:nvSpPr>
              <p:cNvPr id="101" name="Freeform 113"/>
              <p:cNvSpPr>
                <a:spLocks noEditPoints="1"/>
              </p:cNvSpPr>
              <p:nvPr/>
            </p:nvSpPr>
            <p:spPr bwMode="auto">
              <a:xfrm>
                <a:off x="5003828" y="3718733"/>
                <a:ext cx="280988" cy="481013"/>
              </a:xfrm>
              <a:custGeom>
                <a:avLst/>
                <a:gdLst>
                  <a:gd name="T0" fmla="*/ 71 w 75"/>
                  <a:gd name="T1" fmla="*/ 0 h 128"/>
                  <a:gd name="T2" fmla="*/ 4 w 75"/>
                  <a:gd name="T3" fmla="*/ 0 h 128"/>
                  <a:gd name="T4" fmla="*/ 0 w 75"/>
                  <a:gd name="T5" fmla="*/ 4 h 128"/>
                  <a:gd name="T6" fmla="*/ 0 w 75"/>
                  <a:gd name="T7" fmla="*/ 124 h 128"/>
                  <a:gd name="T8" fmla="*/ 4 w 75"/>
                  <a:gd name="T9" fmla="*/ 128 h 128"/>
                  <a:gd name="T10" fmla="*/ 6 w 75"/>
                  <a:gd name="T11" fmla="*/ 127 h 128"/>
                  <a:gd name="T12" fmla="*/ 38 w 75"/>
                  <a:gd name="T13" fmla="*/ 109 h 128"/>
                  <a:gd name="T14" fmla="*/ 69 w 75"/>
                  <a:gd name="T15" fmla="*/ 128 h 128"/>
                  <a:gd name="T16" fmla="*/ 71 w 75"/>
                  <a:gd name="T17" fmla="*/ 128 h 128"/>
                  <a:gd name="T18" fmla="*/ 75 w 75"/>
                  <a:gd name="T19" fmla="*/ 124 h 128"/>
                  <a:gd name="T20" fmla="*/ 75 w 75"/>
                  <a:gd name="T21" fmla="*/ 4 h 128"/>
                  <a:gd name="T22" fmla="*/ 71 w 75"/>
                  <a:gd name="T23" fmla="*/ 0 h 128"/>
                  <a:gd name="T24" fmla="*/ 71 w 75"/>
                  <a:gd name="T25" fmla="*/ 123 h 128"/>
                  <a:gd name="T26" fmla="*/ 40 w 75"/>
                  <a:gd name="T27" fmla="*/ 104 h 128"/>
                  <a:gd name="T28" fmla="*/ 36 w 75"/>
                  <a:gd name="T29" fmla="*/ 104 h 128"/>
                  <a:gd name="T30" fmla="*/ 5 w 75"/>
                  <a:gd name="T31" fmla="*/ 123 h 128"/>
                  <a:gd name="T32" fmla="*/ 5 w 75"/>
                  <a:gd name="T33" fmla="*/ 5 h 128"/>
                  <a:gd name="T34" fmla="*/ 71 w 75"/>
                  <a:gd name="T35" fmla="*/ 5 h 128"/>
                  <a:gd name="T36" fmla="*/ 71 w 75"/>
                  <a:gd name="T37" fmla="*/ 12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" h="128">
                    <a:moveTo>
                      <a:pt x="7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28"/>
                      <a:pt x="4" y="128"/>
                    </a:cubicBezTo>
                    <a:cubicBezTo>
                      <a:pt x="5" y="128"/>
                      <a:pt x="6" y="128"/>
                      <a:pt x="6" y="127"/>
                    </a:cubicBezTo>
                    <a:cubicBezTo>
                      <a:pt x="38" y="109"/>
                      <a:pt x="38" y="109"/>
                      <a:pt x="38" y="109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0" y="128"/>
                      <a:pt x="71" y="128"/>
                      <a:pt x="71" y="128"/>
                    </a:cubicBezTo>
                    <a:cubicBezTo>
                      <a:pt x="74" y="128"/>
                      <a:pt x="75" y="126"/>
                      <a:pt x="75" y="12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5" y="2"/>
                      <a:pt x="74" y="0"/>
                      <a:pt x="71" y="0"/>
                    </a:cubicBezTo>
                    <a:close/>
                    <a:moveTo>
                      <a:pt x="71" y="123"/>
                    </a:moveTo>
                    <a:cubicBezTo>
                      <a:pt x="40" y="104"/>
                      <a:pt x="40" y="104"/>
                      <a:pt x="40" y="104"/>
                    </a:cubicBezTo>
                    <a:cubicBezTo>
                      <a:pt x="39" y="104"/>
                      <a:pt x="37" y="104"/>
                      <a:pt x="36" y="104"/>
                    </a:cubicBezTo>
                    <a:cubicBezTo>
                      <a:pt x="5" y="123"/>
                      <a:pt x="5" y="123"/>
                      <a:pt x="5" y="12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1" y="5"/>
                      <a:pt x="71" y="5"/>
                      <a:pt x="71" y="5"/>
                    </a:cubicBezTo>
                    <a:lnTo>
                      <a:pt x="71" y="1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02" name="Freeform 114"/>
              <p:cNvSpPr/>
              <p:nvPr/>
            </p:nvSpPr>
            <p:spPr bwMode="auto">
              <a:xfrm>
                <a:off x="5097490" y="3891771"/>
                <a:ext cx="93663" cy="96838"/>
              </a:xfrm>
              <a:custGeom>
                <a:avLst/>
                <a:gdLst>
                  <a:gd name="T0" fmla="*/ 0 w 25"/>
                  <a:gd name="T1" fmla="*/ 23 h 26"/>
                  <a:gd name="T2" fmla="*/ 1 w 25"/>
                  <a:gd name="T3" fmla="*/ 25 h 26"/>
                  <a:gd name="T4" fmla="*/ 4 w 25"/>
                  <a:gd name="T5" fmla="*/ 25 h 26"/>
                  <a:gd name="T6" fmla="*/ 13 w 25"/>
                  <a:gd name="T7" fmla="*/ 16 h 26"/>
                  <a:gd name="T8" fmla="*/ 22 w 25"/>
                  <a:gd name="T9" fmla="*/ 25 h 26"/>
                  <a:gd name="T10" fmla="*/ 25 w 25"/>
                  <a:gd name="T11" fmla="*/ 25 h 26"/>
                  <a:gd name="T12" fmla="*/ 25 w 25"/>
                  <a:gd name="T13" fmla="*/ 23 h 26"/>
                  <a:gd name="T14" fmla="*/ 25 w 25"/>
                  <a:gd name="T15" fmla="*/ 22 h 26"/>
                  <a:gd name="T16" fmla="*/ 16 w 25"/>
                  <a:gd name="T17" fmla="*/ 13 h 26"/>
                  <a:gd name="T18" fmla="*/ 25 w 25"/>
                  <a:gd name="T19" fmla="*/ 4 h 26"/>
                  <a:gd name="T20" fmla="*/ 25 w 25"/>
                  <a:gd name="T21" fmla="*/ 2 h 26"/>
                  <a:gd name="T22" fmla="*/ 25 w 25"/>
                  <a:gd name="T23" fmla="*/ 1 h 26"/>
                  <a:gd name="T24" fmla="*/ 22 w 25"/>
                  <a:gd name="T25" fmla="*/ 1 h 26"/>
                  <a:gd name="T26" fmla="*/ 13 w 25"/>
                  <a:gd name="T27" fmla="*/ 10 h 26"/>
                  <a:gd name="T28" fmla="*/ 4 w 25"/>
                  <a:gd name="T29" fmla="*/ 1 h 26"/>
                  <a:gd name="T30" fmla="*/ 1 w 25"/>
                  <a:gd name="T31" fmla="*/ 1 h 26"/>
                  <a:gd name="T32" fmla="*/ 0 w 25"/>
                  <a:gd name="T33" fmla="*/ 2 h 26"/>
                  <a:gd name="T34" fmla="*/ 1 w 25"/>
                  <a:gd name="T35" fmla="*/ 4 h 26"/>
                  <a:gd name="T36" fmla="*/ 9 w 25"/>
                  <a:gd name="T37" fmla="*/ 13 h 26"/>
                  <a:gd name="T38" fmla="*/ 1 w 25"/>
                  <a:gd name="T39" fmla="*/ 22 h 26"/>
                  <a:gd name="T40" fmla="*/ 0 w 25"/>
                  <a:gd name="T41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26">
                    <a:moveTo>
                      <a:pt x="0" y="23"/>
                    </a:moveTo>
                    <a:cubicBezTo>
                      <a:pt x="0" y="24"/>
                      <a:pt x="0" y="25"/>
                      <a:pt x="1" y="25"/>
                    </a:cubicBezTo>
                    <a:cubicBezTo>
                      <a:pt x="1" y="26"/>
                      <a:pt x="3" y="26"/>
                      <a:pt x="4" y="2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6"/>
                      <a:pt x="24" y="26"/>
                      <a:pt x="25" y="25"/>
                    </a:cubicBezTo>
                    <a:cubicBezTo>
                      <a:pt x="25" y="25"/>
                      <a:pt x="25" y="24"/>
                      <a:pt x="25" y="23"/>
                    </a:cubicBezTo>
                    <a:cubicBezTo>
                      <a:pt x="25" y="23"/>
                      <a:pt x="25" y="22"/>
                      <a:pt x="25" y="22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3"/>
                      <a:pt x="25" y="2"/>
                    </a:cubicBezTo>
                    <a:cubicBezTo>
                      <a:pt x="25" y="2"/>
                      <a:pt x="25" y="1"/>
                      <a:pt x="25" y="1"/>
                    </a:cubicBezTo>
                    <a:cubicBezTo>
                      <a:pt x="24" y="0"/>
                      <a:pt x="22" y="0"/>
                      <a:pt x="22" y="1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0" y="22"/>
                      <a:pt x="0" y="23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</p:grpSp>
      <p:sp>
        <p:nvSpPr>
          <p:cNvPr id="107" name="矩形 106"/>
          <p:cNvSpPr/>
          <p:nvPr/>
        </p:nvSpPr>
        <p:spPr>
          <a:xfrm>
            <a:off x="3787584" y="3166392"/>
            <a:ext cx="1569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提高销售转化</a:t>
            </a:r>
            <a:endParaRPr lang="zh-CN" altLang="en-US" sz="1800" b="1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6265440" y="2915480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提升客户满意度</a:t>
            </a:r>
            <a:endParaRPr lang="zh-CN" altLang="en-US" sz="1800" b="1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pic>
        <p:nvPicPr>
          <p:cNvPr id="111" name="图片 1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300402"/>
            <a:ext cx="403781" cy="451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 rot="5400000">
            <a:off x="3711175" y="786333"/>
            <a:ext cx="1800519" cy="360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1" name="文本框 20"/>
          <p:cNvSpPr txBox="1"/>
          <p:nvPr/>
        </p:nvSpPr>
        <p:spPr>
          <a:xfrm>
            <a:off x="3737331" y="1276870"/>
            <a:ext cx="1685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endParaRPr lang="en-US" altLang="zh-CN" sz="4800" dirty="0">
              <a:solidFill>
                <a:schemeClr val="accent1"/>
              </a:solidFill>
              <a:latin typeface="Century Gothic" panose="020B0502020202020204" pitchFamily="34" charset="0"/>
              <a:ea typeface="+mj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461949" y="2284886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zh-CN" altLang="en-US" sz="4000" dirty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感谢聆听</a:t>
            </a:r>
            <a:endParaRPr lang="zh-CN" altLang="en-US" sz="4000" dirty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483" y="1509054"/>
            <a:ext cx="403781" cy="451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3096000" y="1174757"/>
            <a:ext cx="2952000" cy="2160000"/>
          </a:xfrm>
          <a:prstGeom prst="triangle">
            <a:avLst/>
          </a:prstGeom>
          <a:noFill/>
          <a:ln w="3175">
            <a:solidFill>
              <a:srgbClr val="DAB96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2970000" y="1062257"/>
            <a:ext cx="3204000" cy="2340000"/>
          </a:xfrm>
          <a:prstGeom prst="triangle">
            <a:avLst/>
          </a:prstGeom>
          <a:noFill/>
          <a:ln w="19050"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" name="文本框 2"/>
          <p:cNvSpPr txBox="1"/>
          <p:nvPr/>
        </p:nvSpPr>
        <p:spPr>
          <a:xfrm>
            <a:off x="3664599" y="3053480"/>
            <a:ext cx="1826142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DAB96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产品介绍</a:t>
            </a:r>
            <a:endParaRPr lang="zh-CN" altLang="en-US" sz="3200" dirty="0">
              <a:solidFill>
                <a:srgbClr val="DAB96E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19953" y="1941750"/>
            <a:ext cx="526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Century Gothic" panose="020B0502020202020204" pitchFamily="34" charset="0"/>
                <a:ea typeface="等线" panose="02010600030101010101" pitchFamily="2" charset="-122"/>
              </a:rPr>
              <a:t>1</a:t>
            </a:r>
            <a:endParaRPr lang="zh-CN" altLang="en-US" sz="4800" dirty="0">
              <a:solidFill>
                <a:schemeClr val="bg1"/>
              </a:solidFill>
              <a:latin typeface="Century Gothic" panose="020B0502020202020204" pitchFamily="34" charset="0"/>
              <a:ea typeface="等线" panose="02010600030101010101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6372000" y="2031750"/>
            <a:ext cx="540000" cy="540000"/>
          </a:xfrm>
          <a:prstGeom prst="line">
            <a:avLst/>
          </a:prstGeom>
          <a:noFill/>
          <a:ln w="3175" cap="flat" cmpd="sng" algn="ctr">
            <a:solidFill>
              <a:srgbClr val="DAB96E">
                <a:alpha val="56000"/>
              </a:srgbClr>
            </a:solidFill>
            <a:prstDash val="solid"/>
            <a:miter lim="800000"/>
          </a:ln>
          <a:effectLst/>
        </p:spPr>
      </p:cxnSp>
      <p:cxnSp>
        <p:nvCxnSpPr>
          <p:cNvPr id="6" name="直接连接符 5"/>
          <p:cNvCxnSpPr/>
          <p:nvPr/>
        </p:nvCxnSpPr>
        <p:spPr>
          <a:xfrm flipH="1">
            <a:off x="6912000" y="1581750"/>
            <a:ext cx="720000" cy="720000"/>
          </a:xfrm>
          <a:prstGeom prst="line">
            <a:avLst/>
          </a:prstGeom>
          <a:noFill/>
          <a:ln w="3175" cap="flat" cmpd="sng" algn="ctr">
            <a:solidFill>
              <a:srgbClr val="DAB96E">
                <a:alpha val="56000"/>
              </a:srgbClr>
            </a:solidFill>
            <a:prstDash val="solid"/>
            <a:miter lim="800000"/>
          </a:ln>
          <a:effectLst/>
        </p:spPr>
      </p:cxnSp>
      <p:cxnSp>
        <p:nvCxnSpPr>
          <p:cNvPr id="7" name="直接连接符 6"/>
          <p:cNvCxnSpPr/>
          <p:nvPr/>
        </p:nvCxnSpPr>
        <p:spPr>
          <a:xfrm flipH="1">
            <a:off x="1306849" y="3050468"/>
            <a:ext cx="540000" cy="540000"/>
          </a:xfrm>
          <a:prstGeom prst="line">
            <a:avLst/>
          </a:prstGeom>
          <a:noFill/>
          <a:ln w="3175" cap="flat" cmpd="sng" algn="ctr">
            <a:solidFill>
              <a:srgbClr val="DAB96E">
                <a:alpha val="56000"/>
              </a:srgbClr>
            </a:solidFill>
            <a:prstDash val="solid"/>
            <a:miter lim="800000"/>
          </a:ln>
          <a:effectLst/>
        </p:spPr>
      </p:cxnSp>
      <p:cxnSp>
        <p:nvCxnSpPr>
          <p:cNvPr id="8" name="直接连接符 7"/>
          <p:cNvCxnSpPr/>
          <p:nvPr/>
        </p:nvCxnSpPr>
        <p:spPr>
          <a:xfrm flipH="1">
            <a:off x="1846849" y="2600468"/>
            <a:ext cx="720000" cy="720000"/>
          </a:xfrm>
          <a:prstGeom prst="line">
            <a:avLst/>
          </a:prstGeom>
          <a:noFill/>
          <a:ln w="3175" cap="flat" cmpd="sng" algn="ctr">
            <a:solidFill>
              <a:srgbClr val="DAB96E">
                <a:alpha val="56000"/>
              </a:srgbClr>
            </a:solidFill>
            <a:prstDash val="solid"/>
            <a:miter lim="800000"/>
          </a:ln>
          <a:effectLst/>
        </p:spPr>
      </p:cxnSp>
      <p:sp>
        <p:nvSpPr>
          <p:cNvPr id="19" name="直角三角形 18"/>
          <p:cNvSpPr/>
          <p:nvPr/>
        </p:nvSpPr>
        <p:spPr>
          <a:xfrm rot="340454" flipH="1">
            <a:off x="1118392" y="3005760"/>
            <a:ext cx="180000" cy="180000"/>
          </a:xfrm>
          <a:prstGeom prst="rtTriangle">
            <a:avLst/>
          </a:prstGeom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rot="11830470" flipH="1">
            <a:off x="8001668" y="1604312"/>
            <a:ext cx="180000" cy="180000"/>
          </a:xfrm>
          <a:prstGeom prst="rtTriangle">
            <a:avLst/>
          </a:prstGeom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538628" y="1827791"/>
            <a:ext cx="2066744" cy="2069296"/>
            <a:chOff x="4351872" y="2480596"/>
            <a:chExt cx="2755658" cy="2759061"/>
          </a:xfrm>
        </p:grpSpPr>
        <p:sp>
          <p:nvSpPr>
            <p:cNvPr id="5" name="アーチ 5"/>
            <p:cNvSpPr/>
            <p:nvPr/>
          </p:nvSpPr>
          <p:spPr>
            <a:xfrm rot="5280000">
              <a:off x="5696185" y="2555463"/>
              <a:ext cx="1446681" cy="1296948"/>
            </a:xfrm>
            <a:custGeom>
              <a:avLst/>
              <a:gdLst/>
              <a:ahLst/>
              <a:cxnLst/>
              <a:rect l="l" t="t" r="r" b="b"/>
              <a:pathLst>
                <a:path w="3490546" h="3129272">
                  <a:moveTo>
                    <a:pt x="0" y="3129269"/>
                  </a:moveTo>
                  <a:cubicBezTo>
                    <a:pt x="1" y="2295507"/>
                    <a:pt x="332732" y="1496219"/>
                    <a:pt x="924368" y="908746"/>
                  </a:cubicBezTo>
                  <a:cubicBezTo>
                    <a:pt x="1513783" y="323480"/>
                    <a:pt x="2311602" y="-3344"/>
                    <a:pt x="3141967" y="250"/>
                  </a:cubicBezTo>
                  <a:lnTo>
                    <a:pt x="3141967" y="0"/>
                  </a:lnTo>
                  <a:lnTo>
                    <a:pt x="3142212" y="245"/>
                  </a:lnTo>
                  <a:cubicBezTo>
                    <a:pt x="3145264" y="43"/>
                    <a:pt x="3148316" y="60"/>
                    <a:pt x="3151367" y="82"/>
                  </a:cubicBezTo>
                  <a:lnTo>
                    <a:pt x="3151302" y="9335"/>
                  </a:lnTo>
                  <a:lnTo>
                    <a:pt x="3490546" y="348579"/>
                  </a:lnTo>
                  <a:lnTo>
                    <a:pt x="3146476" y="692649"/>
                  </a:lnTo>
                  <a:cubicBezTo>
                    <a:pt x="3146469" y="693625"/>
                    <a:pt x="3146462" y="694600"/>
                    <a:pt x="3146455" y="695576"/>
                  </a:cubicBezTo>
                  <a:lnTo>
                    <a:pt x="3143420" y="695705"/>
                  </a:lnTo>
                  <a:lnTo>
                    <a:pt x="3141967" y="697158"/>
                  </a:lnTo>
                  <a:lnTo>
                    <a:pt x="3141967" y="695767"/>
                  </a:lnTo>
                  <a:cubicBezTo>
                    <a:pt x="2495145" y="692172"/>
                    <a:pt x="1873508" y="946432"/>
                    <a:pt x="1414429" y="1402280"/>
                  </a:cubicBezTo>
                  <a:cubicBezTo>
                    <a:pt x="954661" y="1858813"/>
                    <a:pt x="695929" y="2479817"/>
                    <a:pt x="695589" y="3127701"/>
                  </a:cubicBezTo>
                  <a:lnTo>
                    <a:pt x="348579" y="2780690"/>
                  </a:lnTo>
                  <a:close/>
                  <a:moveTo>
                    <a:pt x="0" y="3129272"/>
                  </a:moveTo>
                  <a:lnTo>
                    <a:pt x="0" y="3129269"/>
                  </a:lnTo>
                  <a:lnTo>
                    <a:pt x="695511" y="312926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6" name="アーチ 5"/>
            <p:cNvSpPr/>
            <p:nvPr/>
          </p:nvSpPr>
          <p:spPr>
            <a:xfrm rot="10680000">
              <a:off x="5660849" y="3903301"/>
              <a:ext cx="1446681" cy="1296948"/>
            </a:xfrm>
            <a:custGeom>
              <a:avLst/>
              <a:gdLst/>
              <a:ahLst/>
              <a:cxnLst/>
              <a:rect l="l" t="t" r="r" b="b"/>
              <a:pathLst>
                <a:path w="3490546" h="3129272">
                  <a:moveTo>
                    <a:pt x="0" y="3129269"/>
                  </a:moveTo>
                  <a:cubicBezTo>
                    <a:pt x="1" y="2295507"/>
                    <a:pt x="332732" y="1496219"/>
                    <a:pt x="924368" y="908746"/>
                  </a:cubicBezTo>
                  <a:cubicBezTo>
                    <a:pt x="1513783" y="323480"/>
                    <a:pt x="2311602" y="-3344"/>
                    <a:pt x="3141967" y="250"/>
                  </a:cubicBezTo>
                  <a:lnTo>
                    <a:pt x="3141967" y="0"/>
                  </a:lnTo>
                  <a:lnTo>
                    <a:pt x="3142212" y="245"/>
                  </a:lnTo>
                  <a:cubicBezTo>
                    <a:pt x="3145264" y="43"/>
                    <a:pt x="3148316" y="60"/>
                    <a:pt x="3151367" y="82"/>
                  </a:cubicBezTo>
                  <a:lnTo>
                    <a:pt x="3151302" y="9335"/>
                  </a:lnTo>
                  <a:lnTo>
                    <a:pt x="3490546" y="348579"/>
                  </a:lnTo>
                  <a:lnTo>
                    <a:pt x="3146476" y="692649"/>
                  </a:lnTo>
                  <a:cubicBezTo>
                    <a:pt x="3146469" y="693625"/>
                    <a:pt x="3146462" y="694600"/>
                    <a:pt x="3146455" y="695576"/>
                  </a:cubicBezTo>
                  <a:lnTo>
                    <a:pt x="3143420" y="695705"/>
                  </a:lnTo>
                  <a:lnTo>
                    <a:pt x="3141967" y="697158"/>
                  </a:lnTo>
                  <a:lnTo>
                    <a:pt x="3141967" y="695767"/>
                  </a:lnTo>
                  <a:cubicBezTo>
                    <a:pt x="2495145" y="692172"/>
                    <a:pt x="1873508" y="946432"/>
                    <a:pt x="1414429" y="1402280"/>
                  </a:cubicBezTo>
                  <a:cubicBezTo>
                    <a:pt x="954661" y="1858813"/>
                    <a:pt x="695929" y="2479817"/>
                    <a:pt x="695589" y="3127701"/>
                  </a:cubicBezTo>
                  <a:lnTo>
                    <a:pt x="348579" y="2780690"/>
                  </a:lnTo>
                  <a:close/>
                  <a:moveTo>
                    <a:pt x="0" y="3129272"/>
                  </a:moveTo>
                  <a:lnTo>
                    <a:pt x="0" y="3129269"/>
                  </a:lnTo>
                  <a:lnTo>
                    <a:pt x="695511" y="312926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7" name="アーチ 5"/>
            <p:cNvSpPr/>
            <p:nvPr/>
          </p:nvSpPr>
          <p:spPr>
            <a:xfrm rot="21480000">
              <a:off x="4351872" y="2521479"/>
              <a:ext cx="1446681" cy="1296948"/>
            </a:xfrm>
            <a:custGeom>
              <a:avLst/>
              <a:gdLst/>
              <a:ahLst/>
              <a:cxnLst/>
              <a:rect l="l" t="t" r="r" b="b"/>
              <a:pathLst>
                <a:path w="3490546" h="3129272">
                  <a:moveTo>
                    <a:pt x="0" y="3129269"/>
                  </a:moveTo>
                  <a:cubicBezTo>
                    <a:pt x="1" y="2295507"/>
                    <a:pt x="332732" y="1496219"/>
                    <a:pt x="924368" y="908746"/>
                  </a:cubicBezTo>
                  <a:cubicBezTo>
                    <a:pt x="1513783" y="323480"/>
                    <a:pt x="2311602" y="-3344"/>
                    <a:pt x="3141967" y="250"/>
                  </a:cubicBezTo>
                  <a:lnTo>
                    <a:pt x="3141967" y="0"/>
                  </a:lnTo>
                  <a:lnTo>
                    <a:pt x="3142212" y="245"/>
                  </a:lnTo>
                  <a:cubicBezTo>
                    <a:pt x="3145264" y="43"/>
                    <a:pt x="3148316" y="60"/>
                    <a:pt x="3151367" y="82"/>
                  </a:cubicBezTo>
                  <a:lnTo>
                    <a:pt x="3151302" y="9335"/>
                  </a:lnTo>
                  <a:lnTo>
                    <a:pt x="3490546" y="348579"/>
                  </a:lnTo>
                  <a:lnTo>
                    <a:pt x="3146476" y="692649"/>
                  </a:lnTo>
                  <a:cubicBezTo>
                    <a:pt x="3146469" y="693625"/>
                    <a:pt x="3146462" y="694600"/>
                    <a:pt x="3146455" y="695576"/>
                  </a:cubicBezTo>
                  <a:lnTo>
                    <a:pt x="3143420" y="695705"/>
                  </a:lnTo>
                  <a:lnTo>
                    <a:pt x="3141967" y="697158"/>
                  </a:lnTo>
                  <a:lnTo>
                    <a:pt x="3141967" y="695767"/>
                  </a:lnTo>
                  <a:cubicBezTo>
                    <a:pt x="2495145" y="692172"/>
                    <a:pt x="1873508" y="946432"/>
                    <a:pt x="1414429" y="1402280"/>
                  </a:cubicBezTo>
                  <a:cubicBezTo>
                    <a:pt x="954661" y="1858813"/>
                    <a:pt x="695929" y="2479817"/>
                    <a:pt x="695589" y="3127701"/>
                  </a:cubicBezTo>
                  <a:lnTo>
                    <a:pt x="348579" y="2780690"/>
                  </a:lnTo>
                  <a:close/>
                  <a:moveTo>
                    <a:pt x="0" y="3129272"/>
                  </a:moveTo>
                  <a:lnTo>
                    <a:pt x="0" y="3129269"/>
                  </a:lnTo>
                  <a:lnTo>
                    <a:pt x="695511" y="312926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8" name="アーチ 5"/>
            <p:cNvSpPr/>
            <p:nvPr/>
          </p:nvSpPr>
          <p:spPr>
            <a:xfrm rot="16080000">
              <a:off x="4316484" y="3867843"/>
              <a:ext cx="1446681" cy="1296948"/>
            </a:xfrm>
            <a:custGeom>
              <a:avLst/>
              <a:gdLst/>
              <a:ahLst/>
              <a:cxnLst/>
              <a:rect l="l" t="t" r="r" b="b"/>
              <a:pathLst>
                <a:path w="3490546" h="3129272">
                  <a:moveTo>
                    <a:pt x="0" y="3129269"/>
                  </a:moveTo>
                  <a:cubicBezTo>
                    <a:pt x="1" y="2295507"/>
                    <a:pt x="332732" y="1496219"/>
                    <a:pt x="924368" y="908746"/>
                  </a:cubicBezTo>
                  <a:cubicBezTo>
                    <a:pt x="1513783" y="323480"/>
                    <a:pt x="2311602" y="-3344"/>
                    <a:pt x="3141967" y="250"/>
                  </a:cubicBezTo>
                  <a:lnTo>
                    <a:pt x="3141967" y="0"/>
                  </a:lnTo>
                  <a:lnTo>
                    <a:pt x="3142212" y="245"/>
                  </a:lnTo>
                  <a:cubicBezTo>
                    <a:pt x="3145264" y="43"/>
                    <a:pt x="3148316" y="60"/>
                    <a:pt x="3151367" y="82"/>
                  </a:cubicBezTo>
                  <a:lnTo>
                    <a:pt x="3151302" y="9335"/>
                  </a:lnTo>
                  <a:lnTo>
                    <a:pt x="3490546" y="348579"/>
                  </a:lnTo>
                  <a:lnTo>
                    <a:pt x="3146476" y="692649"/>
                  </a:lnTo>
                  <a:cubicBezTo>
                    <a:pt x="3146469" y="693625"/>
                    <a:pt x="3146462" y="694600"/>
                    <a:pt x="3146455" y="695576"/>
                  </a:cubicBezTo>
                  <a:lnTo>
                    <a:pt x="3143420" y="695705"/>
                  </a:lnTo>
                  <a:lnTo>
                    <a:pt x="3141967" y="697158"/>
                  </a:lnTo>
                  <a:lnTo>
                    <a:pt x="3141967" y="695767"/>
                  </a:lnTo>
                  <a:cubicBezTo>
                    <a:pt x="2495145" y="692172"/>
                    <a:pt x="1873508" y="946432"/>
                    <a:pt x="1414429" y="1402280"/>
                  </a:cubicBezTo>
                  <a:cubicBezTo>
                    <a:pt x="954661" y="1858813"/>
                    <a:pt x="695929" y="2479817"/>
                    <a:pt x="695589" y="3127701"/>
                  </a:cubicBezTo>
                  <a:lnTo>
                    <a:pt x="348579" y="2780690"/>
                  </a:lnTo>
                  <a:close/>
                  <a:moveTo>
                    <a:pt x="0" y="3129272"/>
                  </a:moveTo>
                  <a:lnTo>
                    <a:pt x="0" y="3129269"/>
                  </a:lnTo>
                  <a:lnTo>
                    <a:pt x="695511" y="312926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5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846049" y="3221166"/>
            <a:ext cx="2675020" cy="781366"/>
            <a:chOff x="7575638" y="2779275"/>
            <a:chExt cx="3566693" cy="1041820"/>
          </a:xfrm>
        </p:grpSpPr>
        <p:sp>
          <p:nvSpPr>
            <p:cNvPr id="10" name="矩形 9"/>
            <p:cNvSpPr/>
            <p:nvPr/>
          </p:nvSpPr>
          <p:spPr>
            <a:xfrm>
              <a:off x="7575638" y="3082432"/>
              <a:ext cx="3566693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广告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文案、图文</a:t>
              </a: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、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视频的广告营销信息</a:t>
              </a: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情报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洞察和营销创意效果预测</a:t>
              </a:r>
              <a:endParaRPr lang="id-ID" altLang="zh-CN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Open Sans Light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7575639" y="2779275"/>
              <a:ext cx="25032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dirty="0" smtClean="0">
                  <a:solidFill>
                    <a:srgbClr val="DAB96E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营销创意和广告情报洞察</a:t>
              </a:r>
              <a:endParaRPr lang="zh-CN" altLang="en-US" sz="1200" dirty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22933" y="3113846"/>
            <a:ext cx="2675020" cy="1276471"/>
            <a:chOff x="965200" y="4703335"/>
            <a:chExt cx="3566693" cy="1701961"/>
          </a:xfrm>
        </p:grpSpPr>
        <p:sp>
          <p:nvSpPr>
            <p:cNvPr id="13" name="矩形 12"/>
            <p:cNvSpPr/>
            <p:nvPr/>
          </p:nvSpPr>
          <p:spPr>
            <a:xfrm>
              <a:off x="965200" y="5052323"/>
              <a:ext cx="3566693" cy="13529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跨渠道数据分析平台，数据归因和洞察能力产品化，多渠道投放平台的数据统一归因和分析，形成科学的营销数据全生命周期的分析报告</a:t>
              </a:r>
              <a:endParaRPr lang="zh-CN" altLang="en-US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068853" y="4703335"/>
              <a:ext cx="1463040" cy="3674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1200" dirty="0" smtClean="0">
                  <a:solidFill>
                    <a:srgbClr val="DAB96E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数据归因分析</a:t>
              </a:r>
              <a:endParaRPr lang="zh-CN" altLang="en-US" sz="12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846049" y="1807935"/>
            <a:ext cx="2675019" cy="1242098"/>
            <a:chOff x="7575639" y="2636184"/>
            <a:chExt cx="3566692" cy="1656129"/>
          </a:xfrm>
        </p:grpSpPr>
        <p:sp>
          <p:nvSpPr>
            <p:cNvPr id="16" name="矩形 15"/>
            <p:cNvSpPr/>
            <p:nvPr/>
          </p:nvSpPr>
          <p:spPr>
            <a:xfrm>
              <a:off x="7575639" y="2939341"/>
              <a:ext cx="3566692" cy="1352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营销决策路径智能化，通过学习大量投放策略路径，进行模型训练，得出最优投放策略行为，并推荐相关营销策略给用户，辅助用户进行科学的营销推广</a:t>
              </a:r>
              <a:endParaRPr lang="zh-CN" altLang="en-US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575639" y="2636184"/>
              <a:ext cx="1056640" cy="3674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1200" dirty="0" smtClean="0">
                  <a:solidFill>
                    <a:srgbClr val="DAB96E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智能决策</a:t>
              </a:r>
              <a:endParaRPr lang="zh-CN" altLang="en-US" sz="12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22933" y="1862718"/>
            <a:ext cx="2675022" cy="1034039"/>
            <a:chOff x="965200" y="4703335"/>
            <a:chExt cx="3566695" cy="1378719"/>
          </a:xfrm>
        </p:grpSpPr>
        <p:sp>
          <p:nvSpPr>
            <p:cNvPr id="19" name="矩形 18"/>
            <p:cNvSpPr/>
            <p:nvPr/>
          </p:nvSpPr>
          <p:spPr>
            <a:xfrm>
              <a:off x="965200" y="5037268"/>
              <a:ext cx="3566692" cy="10447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Open Sans Light" pitchFamily="34" charset="0"/>
                </a:rPr>
                <a:t>简单、高效、可靠的营销平台，具有跨媒体营销指数洞察，意图和兴趣行为洞察和行业指数分析功能</a:t>
              </a:r>
              <a:endParaRPr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Open Sans Light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036856" y="4703335"/>
              <a:ext cx="3495039" cy="3674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sz="1200" dirty="0" smtClean="0">
                  <a:solidFill>
                    <a:srgbClr val="DAB96E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现代的营销洞察和数据归因分析平台</a:t>
              </a:r>
              <a:endParaRPr sz="12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sp>
        <p:nvSpPr>
          <p:cNvPr id="22" name="椭圆 21"/>
          <p:cNvSpPr/>
          <p:nvPr/>
        </p:nvSpPr>
        <p:spPr>
          <a:xfrm>
            <a:off x="3947653" y="2244857"/>
            <a:ext cx="1218116" cy="12181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pic>
        <p:nvPicPr>
          <p:cNvPr id="30" name="Picture 2" descr="https://www.marketingdesk.cn/img/logo.571a1aee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964" y="465480"/>
            <a:ext cx="3239744" cy="53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886" y="2536579"/>
            <a:ext cx="718747" cy="7187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2966" y="245401"/>
            <a:ext cx="2257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产品特性</a:t>
            </a:r>
            <a:endParaRPr lang="zh-CN" altLang="en-US" sz="28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3" name="Freeform 7"/>
          <p:cNvSpPr/>
          <p:nvPr/>
        </p:nvSpPr>
        <p:spPr bwMode="auto">
          <a:xfrm rot="2598298">
            <a:off x="1912432" y="2782434"/>
            <a:ext cx="521699" cy="521699"/>
          </a:xfrm>
          <a:custGeom>
            <a:avLst/>
            <a:gdLst>
              <a:gd name="T0" fmla="*/ 183 w 819"/>
              <a:gd name="T1" fmla="*/ 216 h 819"/>
              <a:gd name="T2" fmla="*/ 256 w 819"/>
              <a:gd name="T3" fmla="*/ 180 h 819"/>
              <a:gd name="T4" fmla="*/ 217 w 819"/>
              <a:gd name="T5" fmla="*/ 88 h 819"/>
              <a:gd name="T6" fmla="*/ 385 w 819"/>
              <a:gd name="T7" fmla="*/ 88 h 819"/>
              <a:gd name="T8" fmla="*/ 347 w 819"/>
              <a:gd name="T9" fmla="*/ 180 h 819"/>
              <a:gd name="T10" fmla="*/ 420 w 819"/>
              <a:gd name="T11" fmla="*/ 216 h 819"/>
              <a:gd name="T12" fmla="*/ 603 w 819"/>
              <a:gd name="T13" fmla="*/ 216 h 819"/>
              <a:gd name="T14" fmla="*/ 603 w 819"/>
              <a:gd name="T15" fmla="*/ 399 h 819"/>
              <a:gd name="T16" fmla="*/ 638 w 819"/>
              <a:gd name="T17" fmla="*/ 472 h 819"/>
              <a:gd name="T18" fmla="*/ 731 w 819"/>
              <a:gd name="T19" fmla="*/ 433 h 819"/>
              <a:gd name="T20" fmla="*/ 731 w 819"/>
              <a:gd name="T21" fmla="*/ 601 h 819"/>
              <a:gd name="T22" fmla="*/ 638 w 819"/>
              <a:gd name="T23" fmla="*/ 563 h 819"/>
              <a:gd name="T24" fmla="*/ 603 w 819"/>
              <a:gd name="T25" fmla="*/ 636 h 819"/>
              <a:gd name="T26" fmla="*/ 603 w 819"/>
              <a:gd name="T27" fmla="*/ 819 h 819"/>
              <a:gd name="T28" fmla="*/ 420 w 819"/>
              <a:gd name="T29" fmla="*/ 819 h 819"/>
              <a:gd name="T30" fmla="*/ 347 w 819"/>
              <a:gd name="T31" fmla="*/ 784 h 819"/>
              <a:gd name="T32" fmla="*/ 385 w 819"/>
              <a:gd name="T33" fmla="*/ 691 h 819"/>
              <a:gd name="T34" fmla="*/ 217 w 819"/>
              <a:gd name="T35" fmla="*/ 691 h 819"/>
              <a:gd name="T36" fmla="*/ 256 w 819"/>
              <a:gd name="T37" fmla="*/ 784 h 819"/>
              <a:gd name="T38" fmla="*/ 183 w 819"/>
              <a:gd name="T39" fmla="*/ 819 h 819"/>
              <a:gd name="T40" fmla="*/ 0 w 819"/>
              <a:gd name="T41" fmla="*/ 819 h 819"/>
              <a:gd name="T42" fmla="*/ 0 w 819"/>
              <a:gd name="T43" fmla="*/ 636 h 819"/>
              <a:gd name="T44" fmla="*/ 35 w 819"/>
              <a:gd name="T45" fmla="*/ 563 h 819"/>
              <a:gd name="T46" fmla="*/ 128 w 819"/>
              <a:gd name="T47" fmla="*/ 601 h 819"/>
              <a:gd name="T48" fmla="*/ 128 w 819"/>
              <a:gd name="T49" fmla="*/ 433 h 819"/>
              <a:gd name="T50" fmla="*/ 35 w 819"/>
              <a:gd name="T51" fmla="*/ 472 h 819"/>
              <a:gd name="T52" fmla="*/ 0 w 819"/>
              <a:gd name="T53" fmla="*/ 399 h 819"/>
              <a:gd name="T54" fmla="*/ 0 w 819"/>
              <a:gd name="T55" fmla="*/ 216 h 819"/>
              <a:gd name="T56" fmla="*/ 183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10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10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/>
          </a:p>
        </p:txBody>
      </p:sp>
      <p:sp>
        <p:nvSpPr>
          <p:cNvPr id="4" name="Freeform 7"/>
          <p:cNvSpPr/>
          <p:nvPr/>
        </p:nvSpPr>
        <p:spPr bwMode="auto">
          <a:xfrm rot="20676794">
            <a:off x="1066613" y="2795712"/>
            <a:ext cx="275052" cy="272836"/>
          </a:xfrm>
          <a:custGeom>
            <a:avLst/>
            <a:gdLst>
              <a:gd name="T0" fmla="*/ 183 w 819"/>
              <a:gd name="T1" fmla="*/ 216 h 819"/>
              <a:gd name="T2" fmla="*/ 256 w 819"/>
              <a:gd name="T3" fmla="*/ 180 h 819"/>
              <a:gd name="T4" fmla="*/ 217 w 819"/>
              <a:gd name="T5" fmla="*/ 88 h 819"/>
              <a:gd name="T6" fmla="*/ 385 w 819"/>
              <a:gd name="T7" fmla="*/ 88 h 819"/>
              <a:gd name="T8" fmla="*/ 347 w 819"/>
              <a:gd name="T9" fmla="*/ 180 h 819"/>
              <a:gd name="T10" fmla="*/ 420 w 819"/>
              <a:gd name="T11" fmla="*/ 216 h 819"/>
              <a:gd name="T12" fmla="*/ 603 w 819"/>
              <a:gd name="T13" fmla="*/ 216 h 819"/>
              <a:gd name="T14" fmla="*/ 603 w 819"/>
              <a:gd name="T15" fmla="*/ 399 h 819"/>
              <a:gd name="T16" fmla="*/ 638 w 819"/>
              <a:gd name="T17" fmla="*/ 472 h 819"/>
              <a:gd name="T18" fmla="*/ 731 w 819"/>
              <a:gd name="T19" fmla="*/ 433 h 819"/>
              <a:gd name="T20" fmla="*/ 731 w 819"/>
              <a:gd name="T21" fmla="*/ 601 h 819"/>
              <a:gd name="T22" fmla="*/ 638 w 819"/>
              <a:gd name="T23" fmla="*/ 563 h 819"/>
              <a:gd name="T24" fmla="*/ 603 w 819"/>
              <a:gd name="T25" fmla="*/ 636 h 819"/>
              <a:gd name="T26" fmla="*/ 603 w 819"/>
              <a:gd name="T27" fmla="*/ 819 h 819"/>
              <a:gd name="T28" fmla="*/ 420 w 819"/>
              <a:gd name="T29" fmla="*/ 819 h 819"/>
              <a:gd name="T30" fmla="*/ 347 w 819"/>
              <a:gd name="T31" fmla="*/ 784 h 819"/>
              <a:gd name="T32" fmla="*/ 385 w 819"/>
              <a:gd name="T33" fmla="*/ 691 h 819"/>
              <a:gd name="T34" fmla="*/ 217 w 819"/>
              <a:gd name="T35" fmla="*/ 691 h 819"/>
              <a:gd name="T36" fmla="*/ 256 w 819"/>
              <a:gd name="T37" fmla="*/ 784 h 819"/>
              <a:gd name="T38" fmla="*/ 183 w 819"/>
              <a:gd name="T39" fmla="*/ 819 h 819"/>
              <a:gd name="T40" fmla="*/ 0 w 819"/>
              <a:gd name="T41" fmla="*/ 819 h 819"/>
              <a:gd name="T42" fmla="*/ 0 w 819"/>
              <a:gd name="T43" fmla="*/ 636 h 819"/>
              <a:gd name="T44" fmla="*/ 35 w 819"/>
              <a:gd name="T45" fmla="*/ 563 h 819"/>
              <a:gd name="T46" fmla="*/ 128 w 819"/>
              <a:gd name="T47" fmla="*/ 601 h 819"/>
              <a:gd name="T48" fmla="*/ 128 w 819"/>
              <a:gd name="T49" fmla="*/ 433 h 819"/>
              <a:gd name="T50" fmla="*/ 35 w 819"/>
              <a:gd name="T51" fmla="*/ 472 h 819"/>
              <a:gd name="T52" fmla="*/ 0 w 819"/>
              <a:gd name="T53" fmla="*/ 399 h 819"/>
              <a:gd name="T54" fmla="*/ 0 w 819"/>
              <a:gd name="T55" fmla="*/ 216 h 819"/>
              <a:gd name="T56" fmla="*/ 183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10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10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/>
          </a:p>
        </p:txBody>
      </p:sp>
      <p:sp>
        <p:nvSpPr>
          <p:cNvPr id="5" name="Oval 1"/>
          <p:cNvSpPr/>
          <p:nvPr/>
        </p:nvSpPr>
        <p:spPr>
          <a:xfrm>
            <a:off x="4336276" y="1136951"/>
            <a:ext cx="540000" cy="540000"/>
          </a:xfrm>
          <a:prstGeom prst="ellipse">
            <a:avLst/>
          </a:pr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  <a:ea typeface="张海山锐线体简" panose="02000000000000000000" pitchFamily="2" charset="-122"/>
              </a:rPr>
              <a:t>01</a:t>
            </a:r>
            <a:endParaRPr lang="en-US" sz="1200" dirty="0">
              <a:latin typeface="Century Gothic" panose="020B0502020202020204" pitchFamily="34" charset="0"/>
              <a:ea typeface="张海山锐线体简" panose="02000000000000000000" pitchFamily="2" charset="-122"/>
            </a:endParaRPr>
          </a:p>
        </p:txBody>
      </p:sp>
      <p:sp>
        <p:nvSpPr>
          <p:cNvPr id="6" name="Oval 7"/>
          <p:cNvSpPr/>
          <p:nvPr/>
        </p:nvSpPr>
        <p:spPr>
          <a:xfrm>
            <a:off x="4336276" y="1972136"/>
            <a:ext cx="540000" cy="540000"/>
          </a:xfrm>
          <a:prstGeom prst="ellipse">
            <a:avLst/>
          </a:pr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Century Gothic" panose="020B0502020202020204" pitchFamily="34" charset="0"/>
                <a:ea typeface="张海山锐线体简" panose="02000000000000000000" pitchFamily="2" charset="-122"/>
              </a:rPr>
              <a:t>02</a:t>
            </a:r>
            <a:endParaRPr lang="en-US" sz="1200">
              <a:latin typeface="Century Gothic" panose="020B0502020202020204" pitchFamily="34" charset="0"/>
              <a:ea typeface="张海山锐线体简" panose="02000000000000000000" pitchFamily="2" charset="-122"/>
            </a:endParaRPr>
          </a:p>
        </p:txBody>
      </p:sp>
      <p:sp>
        <p:nvSpPr>
          <p:cNvPr id="7" name="Oval 9"/>
          <p:cNvSpPr/>
          <p:nvPr/>
        </p:nvSpPr>
        <p:spPr>
          <a:xfrm>
            <a:off x="4336276" y="2807321"/>
            <a:ext cx="540000" cy="540000"/>
          </a:xfrm>
          <a:prstGeom prst="ellipse">
            <a:avLst/>
          </a:pr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  <a:ea typeface="张海山锐线体简" panose="02000000000000000000" pitchFamily="2" charset="-122"/>
              </a:rPr>
              <a:t>03</a:t>
            </a:r>
            <a:endParaRPr lang="en-US" sz="1200" dirty="0">
              <a:latin typeface="Century Gothic" panose="020B0502020202020204" pitchFamily="34" charset="0"/>
              <a:ea typeface="张海山锐线体简" panose="02000000000000000000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041265" y="869315"/>
            <a:ext cx="3763645" cy="843962"/>
            <a:chOff x="8548024" y="1378996"/>
            <a:chExt cx="2486421" cy="1125345"/>
          </a:xfrm>
        </p:grpSpPr>
        <p:sp>
          <p:nvSpPr>
            <p:cNvPr id="9" name="矩形 8"/>
            <p:cNvSpPr/>
            <p:nvPr/>
          </p:nvSpPr>
          <p:spPr>
            <a:xfrm>
              <a:off x="8548025" y="1766853"/>
              <a:ext cx="2486420" cy="737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强大的兴趣行为和意图词功能，快速精准洞察营销行情和定位人群。营销行业和指数功能，为营销提供科学化数据基础</a:t>
              </a:r>
              <a:endParaRPr lang="zh-CN" altLang="en-US"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48024" y="1378996"/>
              <a:ext cx="1937770" cy="4910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营销洞察</a:t>
              </a:r>
              <a:endParaRPr lang="zh-CN" altLang="en-US" sz="12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041265" y="1847215"/>
            <a:ext cx="3989705" cy="801493"/>
            <a:chOff x="8548025" y="1459078"/>
            <a:chExt cx="2486420" cy="1069339"/>
          </a:xfrm>
        </p:grpSpPr>
        <p:sp>
          <p:nvSpPr>
            <p:cNvPr id="12" name="矩形 11"/>
            <p:cNvSpPr/>
            <p:nvPr/>
          </p:nvSpPr>
          <p:spPr>
            <a:xfrm>
              <a:off x="8548025" y="1790500"/>
              <a:ext cx="2486420" cy="7379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 深入分析场景，对营销路径和数据进行合理科学的分析，提供跨媒体营销数据的多维度整合和分析，一键输出营销数据</a:t>
              </a:r>
              <a:endParaRPr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548025" y="1459078"/>
              <a:ext cx="2150341" cy="491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2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数据归因</a:t>
              </a:r>
              <a:endParaRPr sz="12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041147" y="2689893"/>
            <a:ext cx="3467127" cy="802687"/>
            <a:chOff x="8548025" y="1459078"/>
            <a:chExt cx="2486420" cy="1070250"/>
          </a:xfrm>
        </p:grpSpPr>
        <p:sp>
          <p:nvSpPr>
            <p:cNvPr id="15" name="矩形 14"/>
            <p:cNvSpPr/>
            <p:nvPr/>
          </p:nvSpPr>
          <p:spPr>
            <a:xfrm>
              <a:off x="8548025" y="1791881"/>
              <a:ext cx="2486420" cy="7374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提供统一的多帐号管理功能，提供多人团队的营销协作管理功能，并提供团队管理数据看板，统一的数据分析功能</a:t>
              </a:r>
              <a:endParaRPr lang="en-US" altLang="zh-CN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548025" y="1459078"/>
              <a:ext cx="1788183" cy="4910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sz="12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协作管理和多账号管理</a:t>
              </a:r>
              <a:endParaRPr lang="zh-CN" sz="12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317704" y="1326550"/>
            <a:ext cx="1232725" cy="1232721"/>
            <a:chOff x="1756936" y="2010037"/>
            <a:chExt cx="1643630" cy="1643631"/>
          </a:xfrm>
        </p:grpSpPr>
        <p:sp>
          <p:nvSpPr>
            <p:cNvPr id="18" name="Freeform 7"/>
            <p:cNvSpPr/>
            <p:nvPr/>
          </p:nvSpPr>
          <p:spPr bwMode="auto">
            <a:xfrm rot="2707862">
              <a:off x="1756935" y="2010038"/>
              <a:ext cx="1643631" cy="1643630"/>
            </a:xfrm>
            <a:custGeom>
              <a:avLst/>
              <a:gdLst>
                <a:gd name="T0" fmla="*/ 183 w 819"/>
                <a:gd name="T1" fmla="*/ 216 h 819"/>
                <a:gd name="T2" fmla="*/ 256 w 819"/>
                <a:gd name="T3" fmla="*/ 180 h 819"/>
                <a:gd name="T4" fmla="*/ 217 w 819"/>
                <a:gd name="T5" fmla="*/ 88 h 819"/>
                <a:gd name="T6" fmla="*/ 385 w 819"/>
                <a:gd name="T7" fmla="*/ 88 h 819"/>
                <a:gd name="T8" fmla="*/ 347 w 819"/>
                <a:gd name="T9" fmla="*/ 180 h 819"/>
                <a:gd name="T10" fmla="*/ 420 w 819"/>
                <a:gd name="T11" fmla="*/ 216 h 819"/>
                <a:gd name="T12" fmla="*/ 603 w 819"/>
                <a:gd name="T13" fmla="*/ 216 h 819"/>
                <a:gd name="T14" fmla="*/ 603 w 819"/>
                <a:gd name="T15" fmla="*/ 399 h 819"/>
                <a:gd name="T16" fmla="*/ 638 w 819"/>
                <a:gd name="T17" fmla="*/ 472 h 819"/>
                <a:gd name="T18" fmla="*/ 731 w 819"/>
                <a:gd name="T19" fmla="*/ 433 h 819"/>
                <a:gd name="T20" fmla="*/ 731 w 819"/>
                <a:gd name="T21" fmla="*/ 601 h 819"/>
                <a:gd name="T22" fmla="*/ 638 w 819"/>
                <a:gd name="T23" fmla="*/ 563 h 819"/>
                <a:gd name="T24" fmla="*/ 603 w 819"/>
                <a:gd name="T25" fmla="*/ 636 h 819"/>
                <a:gd name="T26" fmla="*/ 603 w 819"/>
                <a:gd name="T27" fmla="*/ 819 h 819"/>
                <a:gd name="T28" fmla="*/ 420 w 819"/>
                <a:gd name="T29" fmla="*/ 819 h 819"/>
                <a:gd name="T30" fmla="*/ 347 w 819"/>
                <a:gd name="T31" fmla="*/ 784 h 819"/>
                <a:gd name="T32" fmla="*/ 385 w 819"/>
                <a:gd name="T33" fmla="*/ 691 h 819"/>
                <a:gd name="T34" fmla="*/ 217 w 819"/>
                <a:gd name="T35" fmla="*/ 691 h 819"/>
                <a:gd name="T36" fmla="*/ 256 w 819"/>
                <a:gd name="T37" fmla="*/ 784 h 819"/>
                <a:gd name="T38" fmla="*/ 183 w 819"/>
                <a:gd name="T39" fmla="*/ 819 h 819"/>
                <a:gd name="T40" fmla="*/ 0 w 819"/>
                <a:gd name="T41" fmla="*/ 819 h 819"/>
                <a:gd name="T42" fmla="*/ 0 w 819"/>
                <a:gd name="T43" fmla="*/ 636 h 819"/>
                <a:gd name="T44" fmla="*/ 35 w 819"/>
                <a:gd name="T45" fmla="*/ 563 h 819"/>
                <a:gd name="T46" fmla="*/ 128 w 819"/>
                <a:gd name="T47" fmla="*/ 601 h 819"/>
                <a:gd name="T48" fmla="*/ 128 w 819"/>
                <a:gd name="T49" fmla="*/ 433 h 819"/>
                <a:gd name="T50" fmla="*/ 35 w 819"/>
                <a:gd name="T51" fmla="*/ 472 h 819"/>
                <a:gd name="T52" fmla="*/ 0 w 819"/>
                <a:gd name="T53" fmla="*/ 399 h 819"/>
                <a:gd name="T54" fmla="*/ 0 w 819"/>
                <a:gd name="T55" fmla="*/ 216 h 819"/>
                <a:gd name="T56" fmla="*/ 183 w 819"/>
                <a:gd name="T57" fmla="*/ 216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9" h="819">
                  <a:moveTo>
                    <a:pt x="183" y="216"/>
                  </a:moveTo>
                  <a:cubicBezTo>
                    <a:pt x="249" y="216"/>
                    <a:pt x="264" y="200"/>
                    <a:pt x="256" y="180"/>
                  </a:cubicBezTo>
                  <a:cubicBezTo>
                    <a:pt x="239" y="144"/>
                    <a:pt x="209" y="139"/>
                    <a:pt x="217" y="88"/>
                  </a:cubicBezTo>
                  <a:cubicBezTo>
                    <a:pt x="231" y="0"/>
                    <a:pt x="372" y="0"/>
                    <a:pt x="385" y="88"/>
                  </a:cubicBezTo>
                  <a:cubicBezTo>
                    <a:pt x="393" y="139"/>
                    <a:pt x="364" y="144"/>
                    <a:pt x="347" y="180"/>
                  </a:cubicBezTo>
                  <a:cubicBezTo>
                    <a:pt x="338" y="200"/>
                    <a:pt x="354" y="216"/>
                    <a:pt x="420" y="216"/>
                  </a:cubicBezTo>
                  <a:cubicBezTo>
                    <a:pt x="603" y="216"/>
                    <a:pt x="603" y="216"/>
                    <a:pt x="603" y="216"/>
                  </a:cubicBezTo>
                  <a:cubicBezTo>
                    <a:pt x="603" y="399"/>
                    <a:pt x="603" y="399"/>
                    <a:pt x="603" y="399"/>
                  </a:cubicBezTo>
                  <a:cubicBezTo>
                    <a:pt x="603" y="465"/>
                    <a:pt x="619" y="480"/>
                    <a:pt x="638" y="472"/>
                  </a:cubicBezTo>
                  <a:cubicBezTo>
                    <a:pt x="675" y="455"/>
                    <a:pt x="680" y="425"/>
                    <a:pt x="731" y="433"/>
                  </a:cubicBezTo>
                  <a:cubicBezTo>
                    <a:pt x="819" y="447"/>
                    <a:pt x="819" y="588"/>
                    <a:pt x="731" y="601"/>
                  </a:cubicBezTo>
                  <a:cubicBezTo>
                    <a:pt x="680" y="610"/>
                    <a:pt x="675" y="580"/>
                    <a:pt x="638" y="563"/>
                  </a:cubicBezTo>
                  <a:cubicBezTo>
                    <a:pt x="619" y="554"/>
                    <a:pt x="603" y="570"/>
                    <a:pt x="603" y="636"/>
                  </a:cubicBezTo>
                  <a:cubicBezTo>
                    <a:pt x="603" y="819"/>
                    <a:pt x="603" y="819"/>
                    <a:pt x="603" y="819"/>
                  </a:cubicBezTo>
                  <a:cubicBezTo>
                    <a:pt x="420" y="819"/>
                    <a:pt x="420" y="819"/>
                    <a:pt x="420" y="819"/>
                  </a:cubicBezTo>
                  <a:cubicBezTo>
                    <a:pt x="354" y="819"/>
                    <a:pt x="338" y="803"/>
                    <a:pt x="347" y="784"/>
                  </a:cubicBezTo>
                  <a:cubicBezTo>
                    <a:pt x="364" y="747"/>
                    <a:pt x="393" y="742"/>
                    <a:pt x="385" y="691"/>
                  </a:cubicBezTo>
                  <a:cubicBezTo>
                    <a:pt x="372" y="603"/>
                    <a:pt x="231" y="603"/>
                    <a:pt x="217" y="691"/>
                  </a:cubicBezTo>
                  <a:cubicBezTo>
                    <a:pt x="209" y="742"/>
                    <a:pt x="239" y="747"/>
                    <a:pt x="256" y="784"/>
                  </a:cubicBezTo>
                  <a:cubicBezTo>
                    <a:pt x="264" y="803"/>
                    <a:pt x="249" y="819"/>
                    <a:pt x="183" y="819"/>
                  </a:cubicBezTo>
                  <a:cubicBezTo>
                    <a:pt x="0" y="819"/>
                    <a:pt x="0" y="819"/>
                    <a:pt x="0" y="819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0" y="570"/>
                    <a:pt x="16" y="554"/>
                    <a:pt x="35" y="563"/>
                  </a:cubicBezTo>
                  <a:cubicBezTo>
                    <a:pt x="72" y="580"/>
                    <a:pt x="76" y="610"/>
                    <a:pt x="128" y="601"/>
                  </a:cubicBezTo>
                  <a:cubicBezTo>
                    <a:pt x="216" y="588"/>
                    <a:pt x="216" y="447"/>
                    <a:pt x="128" y="433"/>
                  </a:cubicBezTo>
                  <a:cubicBezTo>
                    <a:pt x="76" y="425"/>
                    <a:pt x="72" y="455"/>
                    <a:pt x="35" y="472"/>
                  </a:cubicBezTo>
                  <a:cubicBezTo>
                    <a:pt x="16" y="480"/>
                    <a:pt x="0" y="465"/>
                    <a:pt x="0" y="399"/>
                  </a:cubicBezTo>
                  <a:cubicBezTo>
                    <a:pt x="0" y="216"/>
                    <a:pt x="0" y="216"/>
                    <a:pt x="0" y="216"/>
                  </a:cubicBezTo>
                  <a:lnTo>
                    <a:pt x="183" y="216"/>
                  </a:lnTo>
                  <a:close/>
                </a:path>
              </a:pathLst>
            </a:custGeom>
            <a:solidFill>
              <a:srgbClr val="DAB96E"/>
            </a:solidFill>
            <a:ln w="317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/>
            </a:p>
          </p:txBody>
        </p:sp>
        <p:sp>
          <p:nvSpPr>
            <p:cNvPr id="19" name="Freeform 46"/>
            <p:cNvSpPr/>
            <p:nvPr/>
          </p:nvSpPr>
          <p:spPr>
            <a:xfrm>
              <a:off x="2272799" y="2660073"/>
              <a:ext cx="340654" cy="340654"/>
            </a:xfrm>
            <a:custGeom>
              <a:avLst/>
              <a:gdLst/>
              <a:ahLst/>
              <a:cxnLst/>
              <a:rect l="l" t="t" r="r" b="b"/>
              <a:pathLst>
                <a:path w="203597" h="203597">
                  <a:moveTo>
                    <a:pt x="30249" y="120104"/>
                  </a:moveTo>
                  <a:cubicBezTo>
                    <a:pt x="30919" y="120402"/>
                    <a:pt x="31402" y="121146"/>
                    <a:pt x="31700" y="122336"/>
                  </a:cubicBezTo>
                  <a:cubicBezTo>
                    <a:pt x="36165" y="136029"/>
                    <a:pt x="44202" y="147339"/>
                    <a:pt x="55810" y="156269"/>
                  </a:cubicBezTo>
                  <a:cubicBezTo>
                    <a:pt x="57596" y="157460"/>
                    <a:pt x="57894" y="158948"/>
                    <a:pt x="56703" y="160734"/>
                  </a:cubicBezTo>
                  <a:cubicBezTo>
                    <a:pt x="55810" y="161627"/>
                    <a:pt x="54917" y="162073"/>
                    <a:pt x="54024" y="162073"/>
                  </a:cubicBezTo>
                  <a:cubicBezTo>
                    <a:pt x="53429" y="162073"/>
                    <a:pt x="52834" y="161776"/>
                    <a:pt x="52238" y="161180"/>
                  </a:cubicBezTo>
                  <a:cubicBezTo>
                    <a:pt x="39141" y="151358"/>
                    <a:pt x="30361" y="139005"/>
                    <a:pt x="25896" y="124122"/>
                  </a:cubicBezTo>
                  <a:cubicBezTo>
                    <a:pt x="24705" y="122336"/>
                    <a:pt x="25300" y="121146"/>
                    <a:pt x="27682" y="120550"/>
                  </a:cubicBezTo>
                  <a:cubicBezTo>
                    <a:pt x="28724" y="119955"/>
                    <a:pt x="29579" y="119806"/>
                    <a:pt x="30249" y="120104"/>
                  </a:cubicBezTo>
                  <a:close/>
                  <a:moveTo>
                    <a:pt x="25449" y="98673"/>
                  </a:moveTo>
                  <a:cubicBezTo>
                    <a:pt x="27533" y="98673"/>
                    <a:pt x="28575" y="99714"/>
                    <a:pt x="28575" y="101798"/>
                  </a:cubicBezTo>
                  <a:cubicBezTo>
                    <a:pt x="28575" y="104179"/>
                    <a:pt x="28724" y="106114"/>
                    <a:pt x="29021" y="107602"/>
                  </a:cubicBezTo>
                  <a:cubicBezTo>
                    <a:pt x="29021" y="109686"/>
                    <a:pt x="27979" y="110728"/>
                    <a:pt x="25896" y="110728"/>
                  </a:cubicBezTo>
                  <a:lnTo>
                    <a:pt x="25449" y="110728"/>
                  </a:lnTo>
                  <a:cubicBezTo>
                    <a:pt x="23961" y="110728"/>
                    <a:pt x="22919" y="109835"/>
                    <a:pt x="22324" y="108049"/>
                  </a:cubicBezTo>
                  <a:lnTo>
                    <a:pt x="22324" y="101798"/>
                  </a:lnTo>
                  <a:cubicBezTo>
                    <a:pt x="22324" y="99714"/>
                    <a:pt x="23366" y="98673"/>
                    <a:pt x="25449" y="98673"/>
                  </a:cubicBezTo>
                  <a:close/>
                  <a:moveTo>
                    <a:pt x="36611" y="41076"/>
                  </a:moveTo>
                  <a:cubicBezTo>
                    <a:pt x="20538" y="58043"/>
                    <a:pt x="12501" y="78283"/>
                    <a:pt x="12501" y="101798"/>
                  </a:cubicBezTo>
                  <a:cubicBezTo>
                    <a:pt x="12501" y="126206"/>
                    <a:pt x="21282" y="147191"/>
                    <a:pt x="38844" y="164752"/>
                  </a:cubicBezTo>
                  <a:cubicBezTo>
                    <a:pt x="56406" y="182314"/>
                    <a:pt x="77390" y="191095"/>
                    <a:pt x="101798" y="191095"/>
                  </a:cubicBezTo>
                  <a:cubicBezTo>
                    <a:pt x="125313" y="191095"/>
                    <a:pt x="145628" y="183058"/>
                    <a:pt x="162743" y="166985"/>
                  </a:cubicBezTo>
                  <a:cubicBezTo>
                    <a:pt x="179858" y="150911"/>
                    <a:pt x="189160" y="131117"/>
                    <a:pt x="190649" y="107602"/>
                  </a:cubicBezTo>
                  <a:cubicBezTo>
                    <a:pt x="190946" y="106709"/>
                    <a:pt x="191095" y="104923"/>
                    <a:pt x="191095" y="102245"/>
                  </a:cubicBezTo>
                  <a:lnTo>
                    <a:pt x="101798" y="104923"/>
                  </a:lnTo>
                  <a:lnTo>
                    <a:pt x="100459" y="104923"/>
                  </a:lnTo>
                  <a:lnTo>
                    <a:pt x="100459" y="104477"/>
                  </a:lnTo>
                  <a:cubicBezTo>
                    <a:pt x="100161" y="104477"/>
                    <a:pt x="99863" y="104328"/>
                    <a:pt x="99566" y="104030"/>
                  </a:cubicBezTo>
                  <a:close/>
                  <a:moveTo>
                    <a:pt x="165199" y="39290"/>
                  </a:moveTo>
                  <a:lnTo>
                    <a:pt x="109388" y="98226"/>
                  </a:lnTo>
                  <a:lnTo>
                    <a:pt x="190649" y="95994"/>
                  </a:lnTo>
                  <a:cubicBezTo>
                    <a:pt x="189160" y="73670"/>
                    <a:pt x="180677" y="54768"/>
                    <a:pt x="165199" y="39290"/>
                  </a:cubicBezTo>
                  <a:close/>
                  <a:moveTo>
                    <a:pt x="101798" y="12501"/>
                  </a:moveTo>
                  <a:cubicBezTo>
                    <a:pt x="78283" y="12501"/>
                    <a:pt x="58043" y="20538"/>
                    <a:pt x="41076" y="36611"/>
                  </a:cubicBezTo>
                  <a:lnTo>
                    <a:pt x="101798" y="97333"/>
                  </a:lnTo>
                  <a:lnTo>
                    <a:pt x="160734" y="34825"/>
                  </a:lnTo>
                  <a:cubicBezTo>
                    <a:pt x="156567" y="31551"/>
                    <a:pt x="153590" y="29319"/>
                    <a:pt x="151804" y="28128"/>
                  </a:cubicBezTo>
                  <a:cubicBezTo>
                    <a:pt x="136922" y="17710"/>
                    <a:pt x="120253" y="12501"/>
                    <a:pt x="101798" y="12501"/>
                  </a:cubicBezTo>
                  <a:close/>
                  <a:moveTo>
                    <a:pt x="101798" y="0"/>
                  </a:moveTo>
                  <a:cubicBezTo>
                    <a:pt x="122932" y="0"/>
                    <a:pt x="141982" y="5804"/>
                    <a:pt x="158948" y="17412"/>
                  </a:cubicBezTo>
                  <a:cubicBezTo>
                    <a:pt x="172938" y="26937"/>
                    <a:pt x="183877" y="39141"/>
                    <a:pt x="191765" y="54024"/>
                  </a:cubicBezTo>
                  <a:cubicBezTo>
                    <a:pt x="199653" y="68907"/>
                    <a:pt x="203597" y="84832"/>
                    <a:pt x="203597" y="101798"/>
                  </a:cubicBezTo>
                  <a:lnTo>
                    <a:pt x="203597" y="108942"/>
                  </a:lnTo>
                  <a:cubicBezTo>
                    <a:pt x="201811" y="135433"/>
                    <a:pt x="191095" y="157832"/>
                    <a:pt x="171450" y="176138"/>
                  </a:cubicBezTo>
                  <a:cubicBezTo>
                    <a:pt x="151804" y="194444"/>
                    <a:pt x="128587" y="203597"/>
                    <a:pt x="101798" y="203597"/>
                  </a:cubicBezTo>
                  <a:cubicBezTo>
                    <a:pt x="73818" y="203597"/>
                    <a:pt x="49857" y="193625"/>
                    <a:pt x="29914" y="173682"/>
                  </a:cubicBezTo>
                  <a:cubicBezTo>
                    <a:pt x="9971" y="153739"/>
                    <a:pt x="0" y="129778"/>
                    <a:pt x="0" y="101798"/>
                  </a:cubicBezTo>
                  <a:cubicBezTo>
                    <a:pt x="0" y="73818"/>
                    <a:pt x="9971" y="49857"/>
                    <a:pt x="29914" y="29914"/>
                  </a:cubicBezTo>
                  <a:cubicBezTo>
                    <a:pt x="49857" y="9971"/>
                    <a:pt x="73818" y="0"/>
                    <a:pt x="10179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noAutofit/>
            </a:bodyPr>
            <a:lstStyle/>
            <a:p>
              <a:endParaRPr lang="en-US" sz="1015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641602" y="2375640"/>
            <a:ext cx="1232723" cy="1232722"/>
            <a:chOff x="3522135" y="3408819"/>
            <a:chExt cx="1643631" cy="1643629"/>
          </a:xfrm>
        </p:grpSpPr>
        <p:sp>
          <p:nvSpPr>
            <p:cNvPr id="21" name="Freeform 7"/>
            <p:cNvSpPr/>
            <p:nvPr/>
          </p:nvSpPr>
          <p:spPr bwMode="auto">
            <a:xfrm rot="20889290">
              <a:off x="3522135" y="3408819"/>
              <a:ext cx="1643631" cy="1643629"/>
            </a:xfrm>
            <a:custGeom>
              <a:avLst/>
              <a:gdLst>
                <a:gd name="T0" fmla="*/ 183 w 819"/>
                <a:gd name="T1" fmla="*/ 216 h 819"/>
                <a:gd name="T2" fmla="*/ 256 w 819"/>
                <a:gd name="T3" fmla="*/ 180 h 819"/>
                <a:gd name="T4" fmla="*/ 217 w 819"/>
                <a:gd name="T5" fmla="*/ 88 h 819"/>
                <a:gd name="T6" fmla="*/ 385 w 819"/>
                <a:gd name="T7" fmla="*/ 88 h 819"/>
                <a:gd name="T8" fmla="*/ 347 w 819"/>
                <a:gd name="T9" fmla="*/ 180 h 819"/>
                <a:gd name="T10" fmla="*/ 420 w 819"/>
                <a:gd name="T11" fmla="*/ 216 h 819"/>
                <a:gd name="T12" fmla="*/ 603 w 819"/>
                <a:gd name="T13" fmla="*/ 216 h 819"/>
                <a:gd name="T14" fmla="*/ 603 w 819"/>
                <a:gd name="T15" fmla="*/ 399 h 819"/>
                <a:gd name="T16" fmla="*/ 638 w 819"/>
                <a:gd name="T17" fmla="*/ 472 h 819"/>
                <a:gd name="T18" fmla="*/ 731 w 819"/>
                <a:gd name="T19" fmla="*/ 433 h 819"/>
                <a:gd name="T20" fmla="*/ 731 w 819"/>
                <a:gd name="T21" fmla="*/ 601 h 819"/>
                <a:gd name="T22" fmla="*/ 638 w 819"/>
                <a:gd name="T23" fmla="*/ 563 h 819"/>
                <a:gd name="T24" fmla="*/ 603 w 819"/>
                <a:gd name="T25" fmla="*/ 636 h 819"/>
                <a:gd name="T26" fmla="*/ 603 w 819"/>
                <a:gd name="T27" fmla="*/ 819 h 819"/>
                <a:gd name="T28" fmla="*/ 420 w 819"/>
                <a:gd name="T29" fmla="*/ 819 h 819"/>
                <a:gd name="T30" fmla="*/ 347 w 819"/>
                <a:gd name="T31" fmla="*/ 784 h 819"/>
                <a:gd name="T32" fmla="*/ 385 w 819"/>
                <a:gd name="T33" fmla="*/ 691 h 819"/>
                <a:gd name="T34" fmla="*/ 217 w 819"/>
                <a:gd name="T35" fmla="*/ 691 h 819"/>
                <a:gd name="T36" fmla="*/ 256 w 819"/>
                <a:gd name="T37" fmla="*/ 784 h 819"/>
                <a:gd name="T38" fmla="*/ 183 w 819"/>
                <a:gd name="T39" fmla="*/ 819 h 819"/>
                <a:gd name="T40" fmla="*/ 0 w 819"/>
                <a:gd name="T41" fmla="*/ 819 h 819"/>
                <a:gd name="T42" fmla="*/ 0 w 819"/>
                <a:gd name="T43" fmla="*/ 636 h 819"/>
                <a:gd name="T44" fmla="*/ 35 w 819"/>
                <a:gd name="T45" fmla="*/ 563 h 819"/>
                <a:gd name="T46" fmla="*/ 128 w 819"/>
                <a:gd name="T47" fmla="*/ 601 h 819"/>
                <a:gd name="T48" fmla="*/ 128 w 819"/>
                <a:gd name="T49" fmla="*/ 433 h 819"/>
                <a:gd name="T50" fmla="*/ 35 w 819"/>
                <a:gd name="T51" fmla="*/ 472 h 819"/>
                <a:gd name="T52" fmla="*/ 0 w 819"/>
                <a:gd name="T53" fmla="*/ 399 h 819"/>
                <a:gd name="T54" fmla="*/ 0 w 819"/>
                <a:gd name="T55" fmla="*/ 216 h 819"/>
                <a:gd name="T56" fmla="*/ 183 w 819"/>
                <a:gd name="T57" fmla="*/ 216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9" h="819">
                  <a:moveTo>
                    <a:pt x="183" y="216"/>
                  </a:moveTo>
                  <a:cubicBezTo>
                    <a:pt x="249" y="216"/>
                    <a:pt x="264" y="200"/>
                    <a:pt x="256" y="180"/>
                  </a:cubicBezTo>
                  <a:cubicBezTo>
                    <a:pt x="239" y="144"/>
                    <a:pt x="209" y="139"/>
                    <a:pt x="217" y="88"/>
                  </a:cubicBezTo>
                  <a:cubicBezTo>
                    <a:pt x="231" y="0"/>
                    <a:pt x="372" y="0"/>
                    <a:pt x="385" y="88"/>
                  </a:cubicBezTo>
                  <a:cubicBezTo>
                    <a:pt x="393" y="139"/>
                    <a:pt x="364" y="144"/>
                    <a:pt x="347" y="180"/>
                  </a:cubicBezTo>
                  <a:cubicBezTo>
                    <a:pt x="338" y="200"/>
                    <a:pt x="354" y="216"/>
                    <a:pt x="420" y="216"/>
                  </a:cubicBezTo>
                  <a:cubicBezTo>
                    <a:pt x="603" y="216"/>
                    <a:pt x="603" y="216"/>
                    <a:pt x="603" y="216"/>
                  </a:cubicBezTo>
                  <a:cubicBezTo>
                    <a:pt x="603" y="399"/>
                    <a:pt x="603" y="399"/>
                    <a:pt x="603" y="399"/>
                  </a:cubicBezTo>
                  <a:cubicBezTo>
                    <a:pt x="603" y="465"/>
                    <a:pt x="619" y="480"/>
                    <a:pt x="638" y="472"/>
                  </a:cubicBezTo>
                  <a:cubicBezTo>
                    <a:pt x="675" y="455"/>
                    <a:pt x="680" y="425"/>
                    <a:pt x="731" y="433"/>
                  </a:cubicBezTo>
                  <a:cubicBezTo>
                    <a:pt x="819" y="447"/>
                    <a:pt x="819" y="588"/>
                    <a:pt x="731" y="601"/>
                  </a:cubicBezTo>
                  <a:cubicBezTo>
                    <a:pt x="680" y="610"/>
                    <a:pt x="675" y="580"/>
                    <a:pt x="638" y="563"/>
                  </a:cubicBezTo>
                  <a:cubicBezTo>
                    <a:pt x="619" y="554"/>
                    <a:pt x="603" y="570"/>
                    <a:pt x="603" y="636"/>
                  </a:cubicBezTo>
                  <a:cubicBezTo>
                    <a:pt x="603" y="819"/>
                    <a:pt x="603" y="819"/>
                    <a:pt x="603" y="819"/>
                  </a:cubicBezTo>
                  <a:cubicBezTo>
                    <a:pt x="420" y="819"/>
                    <a:pt x="420" y="819"/>
                    <a:pt x="420" y="819"/>
                  </a:cubicBezTo>
                  <a:cubicBezTo>
                    <a:pt x="354" y="819"/>
                    <a:pt x="338" y="803"/>
                    <a:pt x="347" y="784"/>
                  </a:cubicBezTo>
                  <a:cubicBezTo>
                    <a:pt x="364" y="747"/>
                    <a:pt x="393" y="742"/>
                    <a:pt x="385" y="691"/>
                  </a:cubicBezTo>
                  <a:cubicBezTo>
                    <a:pt x="372" y="603"/>
                    <a:pt x="231" y="603"/>
                    <a:pt x="217" y="691"/>
                  </a:cubicBezTo>
                  <a:cubicBezTo>
                    <a:pt x="209" y="742"/>
                    <a:pt x="239" y="747"/>
                    <a:pt x="256" y="784"/>
                  </a:cubicBezTo>
                  <a:cubicBezTo>
                    <a:pt x="264" y="803"/>
                    <a:pt x="249" y="819"/>
                    <a:pt x="183" y="819"/>
                  </a:cubicBezTo>
                  <a:cubicBezTo>
                    <a:pt x="0" y="819"/>
                    <a:pt x="0" y="819"/>
                    <a:pt x="0" y="819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0" y="570"/>
                    <a:pt x="16" y="554"/>
                    <a:pt x="35" y="563"/>
                  </a:cubicBezTo>
                  <a:cubicBezTo>
                    <a:pt x="72" y="580"/>
                    <a:pt x="76" y="610"/>
                    <a:pt x="128" y="601"/>
                  </a:cubicBezTo>
                  <a:cubicBezTo>
                    <a:pt x="216" y="588"/>
                    <a:pt x="216" y="447"/>
                    <a:pt x="128" y="433"/>
                  </a:cubicBezTo>
                  <a:cubicBezTo>
                    <a:pt x="76" y="425"/>
                    <a:pt x="72" y="455"/>
                    <a:pt x="35" y="472"/>
                  </a:cubicBezTo>
                  <a:cubicBezTo>
                    <a:pt x="16" y="480"/>
                    <a:pt x="0" y="465"/>
                    <a:pt x="0" y="399"/>
                  </a:cubicBezTo>
                  <a:cubicBezTo>
                    <a:pt x="0" y="216"/>
                    <a:pt x="0" y="216"/>
                    <a:pt x="0" y="216"/>
                  </a:cubicBezTo>
                  <a:lnTo>
                    <a:pt x="183" y="216"/>
                  </a:lnTo>
                  <a:close/>
                </a:path>
              </a:pathLst>
            </a:custGeom>
            <a:solidFill>
              <a:srgbClr val="DAB96E"/>
            </a:solidFill>
            <a:ln w="317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/>
            </a:p>
          </p:txBody>
        </p:sp>
        <p:sp>
          <p:nvSpPr>
            <p:cNvPr id="22" name="Freeform 48"/>
            <p:cNvSpPr/>
            <p:nvPr/>
          </p:nvSpPr>
          <p:spPr>
            <a:xfrm>
              <a:off x="4121744" y="4136628"/>
              <a:ext cx="339369" cy="340653"/>
            </a:xfrm>
            <a:custGeom>
              <a:avLst/>
              <a:gdLst/>
              <a:ahLst/>
              <a:cxnLst/>
              <a:rect l="l" t="t" r="r" b="b"/>
              <a:pathLst>
                <a:path w="204608" h="205382">
                  <a:moveTo>
                    <a:pt x="46881" y="32147"/>
                  </a:moveTo>
                  <a:cubicBezTo>
                    <a:pt x="48667" y="31254"/>
                    <a:pt x="50155" y="31551"/>
                    <a:pt x="51346" y="33039"/>
                  </a:cubicBezTo>
                  <a:cubicBezTo>
                    <a:pt x="52536" y="34825"/>
                    <a:pt x="52239" y="36314"/>
                    <a:pt x="50453" y="37504"/>
                  </a:cubicBezTo>
                  <a:cubicBezTo>
                    <a:pt x="37356" y="45541"/>
                    <a:pt x="30807" y="57298"/>
                    <a:pt x="30807" y="72777"/>
                  </a:cubicBezTo>
                  <a:cubicBezTo>
                    <a:pt x="30807" y="74860"/>
                    <a:pt x="29766" y="75902"/>
                    <a:pt x="27682" y="75902"/>
                  </a:cubicBezTo>
                  <a:cubicBezTo>
                    <a:pt x="25599" y="75902"/>
                    <a:pt x="24557" y="74860"/>
                    <a:pt x="24557" y="72777"/>
                  </a:cubicBezTo>
                  <a:cubicBezTo>
                    <a:pt x="24557" y="54917"/>
                    <a:pt x="31998" y="41374"/>
                    <a:pt x="46881" y="32147"/>
                  </a:cubicBezTo>
                  <a:close/>
                  <a:moveTo>
                    <a:pt x="61168" y="25896"/>
                  </a:moveTo>
                  <a:cubicBezTo>
                    <a:pt x="63252" y="25300"/>
                    <a:pt x="64591" y="26045"/>
                    <a:pt x="65187" y="28128"/>
                  </a:cubicBezTo>
                  <a:cubicBezTo>
                    <a:pt x="65782" y="30212"/>
                    <a:pt x="65038" y="31551"/>
                    <a:pt x="62954" y="32147"/>
                  </a:cubicBezTo>
                  <a:cubicBezTo>
                    <a:pt x="62657" y="32147"/>
                    <a:pt x="62136" y="32221"/>
                    <a:pt x="61392" y="32370"/>
                  </a:cubicBezTo>
                  <a:cubicBezTo>
                    <a:pt x="60648" y="32519"/>
                    <a:pt x="60127" y="32742"/>
                    <a:pt x="59829" y="33039"/>
                  </a:cubicBezTo>
                  <a:lnTo>
                    <a:pt x="58936" y="33039"/>
                  </a:lnTo>
                  <a:cubicBezTo>
                    <a:pt x="57448" y="33039"/>
                    <a:pt x="56406" y="32295"/>
                    <a:pt x="55811" y="30807"/>
                  </a:cubicBezTo>
                  <a:cubicBezTo>
                    <a:pt x="55215" y="29319"/>
                    <a:pt x="55811" y="27979"/>
                    <a:pt x="57597" y="26789"/>
                  </a:cubicBezTo>
                  <a:cubicBezTo>
                    <a:pt x="58787" y="26789"/>
                    <a:pt x="59978" y="26491"/>
                    <a:pt x="61168" y="25896"/>
                  </a:cubicBezTo>
                  <a:close/>
                  <a:moveTo>
                    <a:pt x="72331" y="12948"/>
                  </a:moveTo>
                  <a:cubicBezTo>
                    <a:pt x="55959" y="12948"/>
                    <a:pt x="41895" y="18752"/>
                    <a:pt x="30138" y="30361"/>
                  </a:cubicBezTo>
                  <a:cubicBezTo>
                    <a:pt x="18380" y="41969"/>
                    <a:pt x="12502" y="55959"/>
                    <a:pt x="12502" y="72330"/>
                  </a:cubicBezTo>
                  <a:cubicBezTo>
                    <a:pt x="12502" y="88999"/>
                    <a:pt x="18380" y="103138"/>
                    <a:pt x="30138" y="114746"/>
                  </a:cubicBezTo>
                  <a:cubicBezTo>
                    <a:pt x="41895" y="126355"/>
                    <a:pt x="55959" y="132159"/>
                    <a:pt x="72331" y="132159"/>
                  </a:cubicBezTo>
                  <a:cubicBezTo>
                    <a:pt x="82451" y="132159"/>
                    <a:pt x="91678" y="129778"/>
                    <a:pt x="100013" y="125015"/>
                  </a:cubicBezTo>
                  <a:cubicBezTo>
                    <a:pt x="102691" y="123527"/>
                    <a:pt x="105222" y="123973"/>
                    <a:pt x="107603" y="126355"/>
                  </a:cubicBezTo>
                  <a:lnTo>
                    <a:pt x="132606" y="151358"/>
                  </a:lnTo>
                  <a:lnTo>
                    <a:pt x="134838" y="149572"/>
                  </a:lnTo>
                  <a:cubicBezTo>
                    <a:pt x="137517" y="148084"/>
                    <a:pt x="140047" y="148232"/>
                    <a:pt x="142429" y="150018"/>
                  </a:cubicBezTo>
                  <a:lnTo>
                    <a:pt x="150912" y="157162"/>
                  </a:lnTo>
                  <a:cubicBezTo>
                    <a:pt x="153293" y="159543"/>
                    <a:pt x="153740" y="161925"/>
                    <a:pt x="152251" y="164306"/>
                  </a:cubicBezTo>
                  <a:lnTo>
                    <a:pt x="150465" y="169217"/>
                  </a:lnTo>
                  <a:lnTo>
                    <a:pt x="157609" y="176361"/>
                  </a:lnTo>
                  <a:lnTo>
                    <a:pt x="167878" y="177254"/>
                  </a:lnTo>
                  <a:cubicBezTo>
                    <a:pt x="170259" y="177254"/>
                    <a:pt x="172045" y="178593"/>
                    <a:pt x="173236" y="181272"/>
                  </a:cubicBezTo>
                  <a:lnTo>
                    <a:pt x="176808" y="191541"/>
                  </a:lnTo>
                  <a:lnTo>
                    <a:pt x="191542" y="187970"/>
                  </a:lnTo>
                  <a:lnTo>
                    <a:pt x="189309" y="169217"/>
                  </a:lnTo>
                  <a:lnTo>
                    <a:pt x="126802" y="106263"/>
                  </a:lnTo>
                  <a:cubicBezTo>
                    <a:pt x="124420" y="103882"/>
                    <a:pt x="123974" y="101500"/>
                    <a:pt x="125462" y="99119"/>
                  </a:cubicBezTo>
                  <a:cubicBezTo>
                    <a:pt x="129629" y="91082"/>
                    <a:pt x="131713" y="82153"/>
                    <a:pt x="131713" y="72330"/>
                  </a:cubicBezTo>
                  <a:cubicBezTo>
                    <a:pt x="131713" y="55959"/>
                    <a:pt x="125909" y="41969"/>
                    <a:pt x="114300" y="30361"/>
                  </a:cubicBezTo>
                  <a:cubicBezTo>
                    <a:pt x="102691" y="18752"/>
                    <a:pt x="88702" y="12948"/>
                    <a:pt x="72331" y="12948"/>
                  </a:cubicBezTo>
                  <a:close/>
                  <a:moveTo>
                    <a:pt x="72331" y="0"/>
                  </a:moveTo>
                  <a:cubicBezTo>
                    <a:pt x="92274" y="0"/>
                    <a:pt x="109314" y="7069"/>
                    <a:pt x="123453" y="21208"/>
                  </a:cubicBezTo>
                  <a:cubicBezTo>
                    <a:pt x="137592" y="35346"/>
                    <a:pt x="144661" y="52387"/>
                    <a:pt x="144661" y="72330"/>
                  </a:cubicBezTo>
                  <a:cubicBezTo>
                    <a:pt x="144661" y="81260"/>
                    <a:pt x="142726" y="90636"/>
                    <a:pt x="138857" y="100459"/>
                  </a:cubicBezTo>
                  <a:lnTo>
                    <a:pt x="200025" y="161627"/>
                  </a:lnTo>
                  <a:cubicBezTo>
                    <a:pt x="201216" y="162818"/>
                    <a:pt x="201811" y="164157"/>
                    <a:pt x="201811" y="165645"/>
                  </a:cubicBezTo>
                  <a:lnTo>
                    <a:pt x="204490" y="192434"/>
                  </a:lnTo>
                  <a:cubicBezTo>
                    <a:pt x="205085" y="196304"/>
                    <a:pt x="203448" y="198536"/>
                    <a:pt x="199579" y="199132"/>
                  </a:cubicBezTo>
                  <a:lnTo>
                    <a:pt x="174129" y="204936"/>
                  </a:lnTo>
                  <a:cubicBezTo>
                    <a:pt x="173831" y="205234"/>
                    <a:pt x="173385" y="205382"/>
                    <a:pt x="172790" y="205382"/>
                  </a:cubicBezTo>
                  <a:cubicBezTo>
                    <a:pt x="169515" y="205382"/>
                    <a:pt x="167432" y="203894"/>
                    <a:pt x="166539" y="200918"/>
                  </a:cubicBezTo>
                  <a:lnTo>
                    <a:pt x="162967" y="189309"/>
                  </a:lnTo>
                  <a:lnTo>
                    <a:pt x="154484" y="188863"/>
                  </a:lnTo>
                  <a:cubicBezTo>
                    <a:pt x="152698" y="188863"/>
                    <a:pt x="151358" y="188267"/>
                    <a:pt x="150465" y="187077"/>
                  </a:cubicBezTo>
                  <a:lnTo>
                    <a:pt x="138410" y="175022"/>
                  </a:lnTo>
                  <a:cubicBezTo>
                    <a:pt x="136624" y="173236"/>
                    <a:pt x="136178" y="170854"/>
                    <a:pt x="137071" y="167878"/>
                  </a:cubicBezTo>
                  <a:lnTo>
                    <a:pt x="138857" y="163859"/>
                  </a:lnTo>
                  <a:lnTo>
                    <a:pt x="137964" y="162966"/>
                  </a:lnTo>
                  <a:lnTo>
                    <a:pt x="135731" y="164752"/>
                  </a:lnTo>
                  <a:cubicBezTo>
                    <a:pt x="132755" y="166538"/>
                    <a:pt x="129927" y="166390"/>
                    <a:pt x="127248" y="164306"/>
                  </a:cubicBezTo>
                  <a:lnTo>
                    <a:pt x="101799" y="138410"/>
                  </a:lnTo>
                  <a:cubicBezTo>
                    <a:pt x="91976" y="142577"/>
                    <a:pt x="82153" y="144661"/>
                    <a:pt x="72331" y="144661"/>
                  </a:cubicBezTo>
                  <a:cubicBezTo>
                    <a:pt x="52388" y="144661"/>
                    <a:pt x="35347" y="137666"/>
                    <a:pt x="21208" y="123676"/>
                  </a:cubicBezTo>
                  <a:cubicBezTo>
                    <a:pt x="7069" y="109686"/>
                    <a:pt x="0" y="92571"/>
                    <a:pt x="0" y="72330"/>
                  </a:cubicBezTo>
                  <a:cubicBezTo>
                    <a:pt x="0" y="52387"/>
                    <a:pt x="7069" y="35346"/>
                    <a:pt x="21208" y="21208"/>
                  </a:cubicBezTo>
                  <a:cubicBezTo>
                    <a:pt x="35347" y="7069"/>
                    <a:pt x="52388" y="0"/>
                    <a:pt x="723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noAutofit/>
            </a:bodyPr>
            <a:lstStyle/>
            <a:p>
              <a:endParaRPr lang="en-US" sz="1015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371663" y="3424747"/>
            <a:ext cx="847280" cy="847280"/>
            <a:chOff x="1726455" y="4638789"/>
            <a:chExt cx="1129707" cy="1129706"/>
          </a:xfrm>
        </p:grpSpPr>
        <p:sp>
          <p:nvSpPr>
            <p:cNvPr id="24" name="Freeform 7"/>
            <p:cNvSpPr/>
            <p:nvPr/>
          </p:nvSpPr>
          <p:spPr bwMode="auto">
            <a:xfrm rot="1460867">
              <a:off x="1726455" y="4638789"/>
              <a:ext cx="1129707" cy="1129706"/>
            </a:xfrm>
            <a:custGeom>
              <a:avLst/>
              <a:gdLst>
                <a:gd name="T0" fmla="*/ 183 w 819"/>
                <a:gd name="T1" fmla="*/ 216 h 819"/>
                <a:gd name="T2" fmla="*/ 256 w 819"/>
                <a:gd name="T3" fmla="*/ 180 h 819"/>
                <a:gd name="T4" fmla="*/ 217 w 819"/>
                <a:gd name="T5" fmla="*/ 88 h 819"/>
                <a:gd name="T6" fmla="*/ 385 w 819"/>
                <a:gd name="T7" fmla="*/ 88 h 819"/>
                <a:gd name="T8" fmla="*/ 347 w 819"/>
                <a:gd name="T9" fmla="*/ 180 h 819"/>
                <a:gd name="T10" fmla="*/ 420 w 819"/>
                <a:gd name="T11" fmla="*/ 216 h 819"/>
                <a:gd name="T12" fmla="*/ 603 w 819"/>
                <a:gd name="T13" fmla="*/ 216 h 819"/>
                <a:gd name="T14" fmla="*/ 603 w 819"/>
                <a:gd name="T15" fmla="*/ 399 h 819"/>
                <a:gd name="T16" fmla="*/ 638 w 819"/>
                <a:gd name="T17" fmla="*/ 472 h 819"/>
                <a:gd name="T18" fmla="*/ 731 w 819"/>
                <a:gd name="T19" fmla="*/ 433 h 819"/>
                <a:gd name="T20" fmla="*/ 731 w 819"/>
                <a:gd name="T21" fmla="*/ 601 h 819"/>
                <a:gd name="T22" fmla="*/ 638 w 819"/>
                <a:gd name="T23" fmla="*/ 563 h 819"/>
                <a:gd name="T24" fmla="*/ 603 w 819"/>
                <a:gd name="T25" fmla="*/ 636 h 819"/>
                <a:gd name="T26" fmla="*/ 603 w 819"/>
                <a:gd name="T27" fmla="*/ 819 h 819"/>
                <a:gd name="T28" fmla="*/ 420 w 819"/>
                <a:gd name="T29" fmla="*/ 819 h 819"/>
                <a:gd name="T30" fmla="*/ 347 w 819"/>
                <a:gd name="T31" fmla="*/ 784 h 819"/>
                <a:gd name="T32" fmla="*/ 385 w 819"/>
                <a:gd name="T33" fmla="*/ 691 h 819"/>
                <a:gd name="T34" fmla="*/ 217 w 819"/>
                <a:gd name="T35" fmla="*/ 691 h 819"/>
                <a:gd name="T36" fmla="*/ 256 w 819"/>
                <a:gd name="T37" fmla="*/ 784 h 819"/>
                <a:gd name="T38" fmla="*/ 183 w 819"/>
                <a:gd name="T39" fmla="*/ 819 h 819"/>
                <a:gd name="T40" fmla="*/ 0 w 819"/>
                <a:gd name="T41" fmla="*/ 819 h 819"/>
                <a:gd name="T42" fmla="*/ 0 w 819"/>
                <a:gd name="T43" fmla="*/ 636 h 819"/>
                <a:gd name="T44" fmla="*/ 35 w 819"/>
                <a:gd name="T45" fmla="*/ 563 h 819"/>
                <a:gd name="T46" fmla="*/ 128 w 819"/>
                <a:gd name="T47" fmla="*/ 601 h 819"/>
                <a:gd name="T48" fmla="*/ 128 w 819"/>
                <a:gd name="T49" fmla="*/ 433 h 819"/>
                <a:gd name="T50" fmla="*/ 35 w 819"/>
                <a:gd name="T51" fmla="*/ 472 h 819"/>
                <a:gd name="T52" fmla="*/ 0 w 819"/>
                <a:gd name="T53" fmla="*/ 399 h 819"/>
                <a:gd name="T54" fmla="*/ 0 w 819"/>
                <a:gd name="T55" fmla="*/ 216 h 819"/>
                <a:gd name="T56" fmla="*/ 183 w 819"/>
                <a:gd name="T57" fmla="*/ 216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9" h="819">
                  <a:moveTo>
                    <a:pt x="183" y="216"/>
                  </a:moveTo>
                  <a:cubicBezTo>
                    <a:pt x="249" y="216"/>
                    <a:pt x="264" y="200"/>
                    <a:pt x="256" y="180"/>
                  </a:cubicBezTo>
                  <a:cubicBezTo>
                    <a:pt x="239" y="144"/>
                    <a:pt x="209" y="139"/>
                    <a:pt x="217" y="88"/>
                  </a:cubicBezTo>
                  <a:cubicBezTo>
                    <a:pt x="231" y="0"/>
                    <a:pt x="372" y="0"/>
                    <a:pt x="385" y="88"/>
                  </a:cubicBezTo>
                  <a:cubicBezTo>
                    <a:pt x="393" y="139"/>
                    <a:pt x="364" y="144"/>
                    <a:pt x="347" y="180"/>
                  </a:cubicBezTo>
                  <a:cubicBezTo>
                    <a:pt x="338" y="200"/>
                    <a:pt x="354" y="216"/>
                    <a:pt x="420" y="216"/>
                  </a:cubicBezTo>
                  <a:cubicBezTo>
                    <a:pt x="603" y="216"/>
                    <a:pt x="603" y="216"/>
                    <a:pt x="603" y="216"/>
                  </a:cubicBezTo>
                  <a:cubicBezTo>
                    <a:pt x="603" y="399"/>
                    <a:pt x="603" y="399"/>
                    <a:pt x="603" y="399"/>
                  </a:cubicBezTo>
                  <a:cubicBezTo>
                    <a:pt x="603" y="465"/>
                    <a:pt x="619" y="480"/>
                    <a:pt x="638" y="472"/>
                  </a:cubicBezTo>
                  <a:cubicBezTo>
                    <a:pt x="675" y="455"/>
                    <a:pt x="680" y="425"/>
                    <a:pt x="731" y="433"/>
                  </a:cubicBezTo>
                  <a:cubicBezTo>
                    <a:pt x="819" y="447"/>
                    <a:pt x="819" y="588"/>
                    <a:pt x="731" y="601"/>
                  </a:cubicBezTo>
                  <a:cubicBezTo>
                    <a:pt x="680" y="610"/>
                    <a:pt x="675" y="580"/>
                    <a:pt x="638" y="563"/>
                  </a:cubicBezTo>
                  <a:cubicBezTo>
                    <a:pt x="619" y="554"/>
                    <a:pt x="603" y="570"/>
                    <a:pt x="603" y="636"/>
                  </a:cubicBezTo>
                  <a:cubicBezTo>
                    <a:pt x="603" y="819"/>
                    <a:pt x="603" y="819"/>
                    <a:pt x="603" y="819"/>
                  </a:cubicBezTo>
                  <a:cubicBezTo>
                    <a:pt x="420" y="819"/>
                    <a:pt x="420" y="819"/>
                    <a:pt x="420" y="819"/>
                  </a:cubicBezTo>
                  <a:cubicBezTo>
                    <a:pt x="354" y="819"/>
                    <a:pt x="338" y="803"/>
                    <a:pt x="347" y="784"/>
                  </a:cubicBezTo>
                  <a:cubicBezTo>
                    <a:pt x="364" y="747"/>
                    <a:pt x="393" y="742"/>
                    <a:pt x="385" y="691"/>
                  </a:cubicBezTo>
                  <a:cubicBezTo>
                    <a:pt x="372" y="603"/>
                    <a:pt x="231" y="603"/>
                    <a:pt x="217" y="691"/>
                  </a:cubicBezTo>
                  <a:cubicBezTo>
                    <a:pt x="209" y="742"/>
                    <a:pt x="239" y="747"/>
                    <a:pt x="256" y="784"/>
                  </a:cubicBezTo>
                  <a:cubicBezTo>
                    <a:pt x="264" y="803"/>
                    <a:pt x="249" y="819"/>
                    <a:pt x="183" y="819"/>
                  </a:cubicBezTo>
                  <a:cubicBezTo>
                    <a:pt x="0" y="819"/>
                    <a:pt x="0" y="819"/>
                    <a:pt x="0" y="819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0" y="570"/>
                    <a:pt x="16" y="554"/>
                    <a:pt x="35" y="563"/>
                  </a:cubicBezTo>
                  <a:cubicBezTo>
                    <a:pt x="72" y="580"/>
                    <a:pt x="76" y="610"/>
                    <a:pt x="128" y="601"/>
                  </a:cubicBezTo>
                  <a:cubicBezTo>
                    <a:pt x="216" y="588"/>
                    <a:pt x="216" y="447"/>
                    <a:pt x="128" y="433"/>
                  </a:cubicBezTo>
                  <a:cubicBezTo>
                    <a:pt x="76" y="425"/>
                    <a:pt x="72" y="455"/>
                    <a:pt x="35" y="472"/>
                  </a:cubicBezTo>
                  <a:cubicBezTo>
                    <a:pt x="16" y="480"/>
                    <a:pt x="0" y="465"/>
                    <a:pt x="0" y="399"/>
                  </a:cubicBezTo>
                  <a:cubicBezTo>
                    <a:pt x="0" y="216"/>
                    <a:pt x="0" y="216"/>
                    <a:pt x="0" y="216"/>
                  </a:cubicBezTo>
                  <a:lnTo>
                    <a:pt x="183" y="216"/>
                  </a:lnTo>
                  <a:close/>
                </a:path>
              </a:pathLst>
            </a:custGeom>
            <a:solidFill>
              <a:srgbClr val="DAB96E"/>
            </a:solidFill>
            <a:ln w="317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/>
            </a:p>
          </p:txBody>
        </p:sp>
        <p:sp>
          <p:nvSpPr>
            <p:cNvPr id="25" name="Freeform 50"/>
            <p:cNvSpPr/>
            <p:nvPr/>
          </p:nvSpPr>
          <p:spPr>
            <a:xfrm>
              <a:off x="2072240" y="5033940"/>
              <a:ext cx="255323" cy="252007"/>
            </a:xfrm>
            <a:custGeom>
              <a:avLst/>
              <a:gdLst/>
              <a:ahLst/>
              <a:cxnLst/>
              <a:rect l="l" t="t" r="r" b="b"/>
              <a:pathLst>
                <a:path w="206276" h="203596">
                  <a:moveTo>
                    <a:pt x="95548" y="108049"/>
                  </a:moveTo>
                  <a:cubicBezTo>
                    <a:pt x="93762" y="108049"/>
                    <a:pt x="92199" y="108719"/>
                    <a:pt x="90860" y="110058"/>
                  </a:cubicBezTo>
                  <a:cubicBezTo>
                    <a:pt x="89520" y="111397"/>
                    <a:pt x="88850" y="112960"/>
                    <a:pt x="88850" y="114746"/>
                  </a:cubicBezTo>
                  <a:lnTo>
                    <a:pt x="88850" y="129927"/>
                  </a:lnTo>
                  <a:cubicBezTo>
                    <a:pt x="88850" y="134391"/>
                    <a:pt x="91083" y="136624"/>
                    <a:pt x="95548" y="136624"/>
                  </a:cubicBezTo>
                  <a:lnTo>
                    <a:pt x="110728" y="136624"/>
                  </a:lnTo>
                  <a:cubicBezTo>
                    <a:pt x="115193" y="136624"/>
                    <a:pt x="117426" y="134391"/>
                    <a:pt x="117426" y="129927"/>
                  </a:cubicBezTo>
                  <a:lnTo>
                    <a:pt x="117426" y="114746"/>
                  </a:lnTo>
                  <a:cubicBezTo>
                    <a:pt x="117426" y="112960"/>
                    <a:pt x="116756" y="111397"/>
                    <a:pt x="115416" y="110058"/>
                  </a:cubicBezTo>
                  <a:cubicBezTo>
                    <a:pt x="114077" y="108719"/>
                    <a:pt x="112514" y="108049"/>
                    <a:pt x="110728" y="108049"/>
                  </a:cubicBezTo>
                  <a:close/>
                  <a:moveTo>
                    <a:pt x="21878" y="54024"/>
                  </a:moveTo>
                  <a:cubicBezTo>
                    <a:pt x="19497" y="54024"/>
                    <a:pt x="17339" y="54992"/>
                    <a:pt x="15404" y="56926"/>
                  </a:cubicBezTo>
                  <a:cubicBezTo>
                    <a:pt x="13469" y="58861"/>
                    <a:pt x="12502" y="61019"/>
                    <a:pt x="12502" y="63400"/>
                  </a:cubicBezTo>
                  <a:lnTo>
                    <a:pt x="12502" y="117871"/>
                  </a:lnTo>
                  <a:lnTo>
                    <a:pt x="22771" y="117871"/>
                  </a:lnTo>
                  <a:cubicBezTo>
                    <a:pt x="24854" y="117871"/>
                    <a:pt x="25896" y="118913"/>
                    <a:pt x="25896" y="120997"/>
                  </a:cubicBezTo>
                  <a:cubicBezTo>
                    <a:pt x="25896" y="123080"/>
                    <a:pt x="24854" y="124122"/>
                    <a:pt x="22771" y="124122"/>
                  </a:cubicBezTo>
                  <a:lnTo>
                    <a:pt x="12502" y="124122"/>
                  </a:lnTo>
                  <a:lnTo>
                    <a:pt x="12502" y="181272"/>
                  </a:lnTo>
                  <a:cubicBezTo>
                    <a:pt x="12502" y="183951"/>
                    <a:pt x="13469" y="186184"/>
                    <a:pt x="15404" y="187970"/>
                  </a:cubicBezTo>
                  <a:cubicBezTo>
                    <a:pt x="17339" y="189755"/>
                    <a:pt x="19497" y="190648"/>
                    <a:pt x="21878" y="190648"/>
                  </a:cubicBezTo>
                  <a:lnTo>
                    <a:pt x="184398" y="190648"/>
                  </a:lnTo>
                  <a:cubicBezTo>
                    <a:pt x="186779" y="190648"/>
                    <a:pt x="188937" y="189755"/>
                    <a:pt x="190872" y="187970"/>
                  </a:cubicBezTo>
                  <a:cubicBezTo>
                    <a:pt x="192807" y="186184"/>
                    <a:pt x="193774" y="183951"/>
                    <a:pt x="193774" y="181272"/>
                  </a:cubicBezTo>
                  <a:lnTo>
                    <a:pt x="193774" y="124122"/>
                  </a:lnTo>
                  <a:lnTo>
                    <a:pt x="123676" y="124122"/>
                  </a:lnTo>
                  <a:lnTo>
                    <a:pt x="123676" y="130373"/>
                  </a:lnTo>
                  <a:cubicBezTo>
                    <a:pt x="123676" y="133647"/>
                    <a:pt x="122411" y="136549"/>
                    <a:pt x="119881" y="139079"/>
                  </a:cubicBezTo>
                  <a:cubicBezTo>
                    <a:pt x="117351" y="141610"/>
                    <a:pt x="114300" y="142875"/>
                    <a:pt x="110728" y="142875"/>
                  </a:cubicBezTo>
                  <a:lnTo>
                    <a:pt x="95548" y="142875"/>
                  </a:lnTo>
                  <a:cubicBezTo>
                    <a:pt x="91976" y="142875"/>
                    <a:pt x="88925" y="141610"/>
                    <a:pt x="86395" y="139079"/>
                  </a:cubicBezTo>
                  <a:cubicBezTo>
                    <a:pt x="83865" y="136549"/>
                    <a:pt x="82600" y="133647"/>
                    <a:pt x="82600" y="130373"/>
                  </a:cubicBezTo>
                  <a:lnTo>
                    <a:pt x="82600" y="124122"/>
                  </a:lnTo>
                  <a:lnTo>
                    <a:pt x="41523" y="124122"/>
                  </a:lnTo>
                  <a:cubicBezTo>
                    <a:pt x="39440" y="124122"/>
                    <a:pt x="38398" y="123080"/>
                    <a:pt x="38398" y="120997"/>
                  </a:cubicBezTo>
                  <a:cubicBezTo>
                    <a:pt x="38398" y="118913"/>
                    <a:pt x="39440" y="117871"/>
                    <a:pt x="41523" y="117871"/>
                  </a:cubicBezTo>
                  <a:lnTo>
                    <a:pt x="82600" y="117871"/>
                  </a:lnTo>
                  <a:lnTo>
                    <a:pt x="82600" y="114746"/>
                  </a:lnTo>
                  <a:cubicBezTo>
                    <a:pt x="82600" y="111174"/>
                    <a:pt x="83865" y="108123"/>
                    <a:pt x="86395" y="105593"/>
                  </a:cubicBezTo>
                  <a:cubicBezTo>
                    <a:pt x="88925" y="103063"/>
                    <a:pt x="91976" y="101798"/>
                    <a:pt x="95548" y="101798"/>
                  </a:cubicBezTo>
                  <a:lnTo>
                    <a:pt x="110728" y="101798"/>
                  </a:lnTo>
                  <a:cubicBezTo>
                    <a:pt x="114300" y="101798"/>
                    <a:pt x="117351" y="103063"/>
                    <a:pt x="119881" y="105593"/>
                  </a:cubicBezTo>
                  <a:cubicBezTo>
                    <a:pt x="122411" y="108123"/>
                    <a:pt x="123676" y="111174"/>
                    <a:pt x="123676" y="114746"/>
                  </a:cubicBezTo>
                  <a:lnTo>
                    <a:pt x="123676" y="117871"/>
                  </a:lnTo>
                  <a:lnTo>
                    <a:pt x="193774" y="117871"/>
                  </a:lnTo>
                  <a:lnTo>
                    <a:pt x="193774" y="63400"/>
                  </a:lnTo>
                  <a:cubicBezTo>
                    <a:pt x="193774" y="61019"/>
                    <a:pt x="192807" y="58861"/>
                    <a:pt x="190872" y="56926"/>
                  </a:cubicBezTo>
                  <a:cubicBezTo>
                    <a:pt x="188937" y="54992"/>
                    <a:pt x="186779" y="54024"/>
                    <a:pt x="184398" y="54024"/>
                  </a:cubicBezTo>
                  <a:close/>
                  <a:moveTo>
                    <a:pt x="89743" y="12948"/>
                  </a:moveTo>
                  <a:cubicBezTo>
                    <a:pt x="84981" y="12948"/>
                    <a:pt x="82600" y="15329"/>
                    <a:pt x="82600" y="20091"/>
                  </a:cubicBezTo>
                  <a:lnTo>
                    <a:pt x="82600" y="41523"/>
                  </a:lnTo>
                  <a:lnTo>
                    <a:pt x="123676" y="41523"/>
                  </a:lnTo>
                  <a:lnTo>
                    <a:pt x="123676" y="20091"/>
                  </a:lnTo>
                  <a:cubicBezTo>
                    <a:pt x="123676" y="15329"/>
                    <a:pt x="119807" y="12948"/>
                    <a:pt x="112068" y="12948"/>
                  </a:cubicBezTo>
                  <a:close/>
                  <a:moveTo>
                    <a:pt x="89743" y="0"/>
                  </a:moveTo>
                  <a:lnTo>
                    <a:pt x="115193" y="0"/>
                  </a:lnTo>
                  <a:cubicBezTo>
                    <a:pt x="121742" y="0"/>
                    <a:pt x="126950" y="1860"/>
                    <a:pt x="130820" y="5581"/>
                  </a:cubicBezTo>
                  <a:cubicBezTo>
                    <a:pt x="134690" y="9301"/>
                    <a:pt x="136624" y="14138"/>
                    <a:pt x="136624" y="20091"/>
                  </a:cubicBezTo>
                  <a:lnTo>
                    <a:pt x="136624" y="41523"/>
                  </a:lnTo>
                  <a:lnTo>
                    <a:pt x="184398" y="41523"/>
                  </a:lnTo>
                  <a:cubicBezTo>
                    <a:pt x="190351" y="41523"/>
                    <a:pt x="195486" y="43681"/>
                    <a:pt x="199802" y="47997"/>
                  </a:cubicBezTo>
                  <a:cubicBezTo>
                    <a:pt x="204118" y="52313"/>
                    <a:pt x="206276" y="57447"/>
                    <a:pt x="206276" y="63400"/>
                  </a:cubicBezTo>
                  <a:lnTo>
                    <a:pt x="206276" y="181272"/>
                  </a:lnTo>
                  <a:cubicBezTo>
                    <a:pt x="206276" y="187225"/>
                    <a:pt x="204118" y="192434"/>
                    <a:pt x="199802" y="196899"/>
                  </a:cubicBezTo>
                  <a:cubicBezTo>
                    <a:pt x="195486" y="201364"/>
                    <a:pt x="190351" y="203596"/>
                    <a:pt x="184398" y="203596"/>
                  </a:cubicBezTo>
                  <a:lnTo>
                    <a:pt x="21878" y="203596"/>
                  </a:lnTo>
                  <a:cubicBezTo>
                    <a:pt x="15925" y="203596"/>
                    <a:pt x="10790" y="201364"/>
                    <a:pt x="6474" y="196899"/>
                  </a:cubicBezTo>
                  <a:cubicBezTo>
                    <a:pt x="2158" y="192434"/>
                    <a:pt x="0" y="187225"/>
                    <a:pt x="0" y="181272"/>
                  </a:cubicBezTo>
                  <a:lnTo>
                    <a:pt x="0" y="63400"/>
                  </a:lnTo>
                  <a:cubicBezTo>
                    <a:pt x="0" y="57447"/>
                    <a:pt x="2158" y="52313"/>
                    <a:pt x="6474" y="47997"/>
                  </a:cubicBezTo>
                  <a:cubicBezTo>
                    <a:pt x="10790" y="43681"/>
                    <a:pt x="15925" y="41523"/>
                    <a:pt x="21878" y="41523"/>
                  </a:cubicBezTo>
                  <a:lnTo>
                    <a:pt x="69652" y="41523"/>
                  </a:lnTo>
                  <a:lnTo>
                    <a:pt x="69652" y="20091"/>
                  </a:lnTo>
                  <a:cubicBezTo>
                    <a:pt x="69652" y="14138"/>
                    <a:pt x="71363" y="9301"/>
                    <a:pt x="74786" y="5581"/>
                  </a:cubicBezTo>
                  <a:cubicBezTo>
                    <a:pt x="78209" y="1860"/>
                    <a:pt x="83195" y="0"/>
                    <a:pt x="897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noAutofit/>
            </a:bodyPr>
            <a:lstStyle/>
            <a:p>
              <a:endParaRPr lang="en-US" sz="1015"/>
            </a:p>
          </p:txBody>
        </p:sp>
      </p:grpSp>
      <p:sp>
        <p:nvSpPr>
          <p:cNvPr id="26" name="Freeform 7"/>
          <p:cNvSpPr/>
          <p:nvPr/>
        </p:nvSpPr>
        <p:spPr bwMode="auto">
          <a:xfrm rot="20032093">
            <a:off x="2603168" y="1483357"/>
            <a:ext cx="678044" cy="661446"/>
          </a:xfrm>
          <a:custGeom>
            <a:avLst/>
            <a:gdLst>
              <a:gd name="T0" fmla="*/ 183 w 819"/>
              <a:gd name="T1" fmla="*/ 216 h 819"/>
              <a:gd name="T2" fmla="*/ 256 w 819"/>
              <a:gd name="T3" fmla="*/ 180 h 819"/>
              <a:gd name="T4" fmla="*/ 217 w 819"/>
              <a:gd name="T5" fmla="*/ 88 h 819"/>
              <a:gd name="T6" fmla="*/ 385 w 819"/>
              <a:gd name="T7" fmla="*/ 88 h 819"/>
              <a:gd name="T8" fmla="*/ 347 w 819"/>
              <a:gd name="T9" fmla="*/ 180 h 819"/>
              <a:gd name="T10" fmla="*/ 420 w 819"/>
              <a:gd name="T11" fmla="*/ 216 h 819"/>
              <a:gd name="T12" fmla="*/ 603 w 819"/>
              <a:gd name="T13" fmla="*/ 216 h 819"/>
              <a:gd name="T14" fmla="*/ 603 w 819"/>
              <a:gd name="T15" fmla="*/ 399 h 819"/>
              <a:gd name="T16" fmla="*/ 638 w 819"/>
              <a:gd name="T17" fmla="*/ 472 h 819"/>
              <a:gd name="T18" fmla="*/ 731 w 819"/>
              <a:gd name="T19" fmla="*/ 433 h 819"/>
              <a:gd name="T20" fmla="*/ 731 w 819"/>
              <a:gd name="T21" fmla="*/ 601 h 819"/>
              <a:gd name="T22" fmla="*/ 638 w 819"/>
              <a:gd name="T23" fmla="*/ 563 h 819"/>
              <a:gd name="T24" fmla="*/ 603 w 819"/>
              <a:gd name="T25" fmla="*/ 636 h 819"/>
              <a:gd name="T26" fmla="*/ 603 w 819"/>
              <a:gd name="T27" fmla="*/ 819 h 819"/>
              <a:gd name="T28" fmla="*/ 420 w 819"/>
              <a:gd name="T29" fmla="*/ 819 h 819"/>
              <a:gd name="T30" fmla="*/ 347 w 819"/>
              <a:gd name="T31" fmla="*/ 784 h 819"/>
              <a:gd name="T32" fmla="*/ 385 w 819"/>
              <a:gd name="T33" fmla="*/ 691 h 819"/>
              <a:gd name="T34" fmla="*/ 217 w 819"/>
              <a:gd name="T35" fmla="*/ 691 h 819"/>
              <a:gd name="T36" fmla="*/ 256 w 819"/>
              <a:gd name="T37" fmla="*/ 784 h 819"/>
              <a:gd name="T38" fmla="*/ 183 w 819"/>
              <a:gd name="T39" fmla="*/ 819 h 819"/>
              <a:gd name="T40" fmla="*/ 0 w 819"/>
              <a:gd name="T41" fmla="*/ 819 h 819"/>
              <a:gd name="T42" fmla="*/ 0 w 819"/>
              <a:gd name="T43" fmla="*/ 636 h 819"/>
              <a:gd name="T44" fmla="*/ 35 w 819"/>
              <a:gd name="T45" fmla="*/ 563 h 819"/>
              <a:gd name="T46" fmla="*/ 128 w 819"/>
              <a:gd name="T47" fmla="*/ 601 h 819"/>
              <a:gd name="T48" fmla="*/ 128 w 819"/>
              <a:gd name="T49" fmla="*/ 433 h 819"/>
              <a:gd name="T50" fmla="*/ 35 w 819"/>
              <a:gd name="T51" fmla="*/ 472 h 819"/>
              <a:gd name="T52" fmla="*/ 0 w 819"/>
              <a:gd name="T53" fmla="*/ 399 h 819"/>
              <a:gd name="T54" fmla="*/ 0 w 819"/>
              <a:gd name="T55" fmla="*/ 216 h 819"/>
              <a:gd name="T56" fmla="*/ 183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10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10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/>
          </a:p>
        </p:txBody>
      </p:sp>
      <p:sp>
        <p:nvSpPr>
          <p:cNvPr id="27" name="Oval 9"/>
          <p:cNvSpPr/>
          <p:nvPr/>
        </p:nvSpPr>
        <p:spPr>
          <a:xfrm>
            <a:off x="4336276" y="3639347"/>
            <a:ext cx="540000" cy="540000"/>
          </a:xfrm>
          <a:prstGeom prst="ellipse">
            <a:avLst/>
          </a:pr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  <a:ea typeface="张海山锐线体简" panose="02000000000000000000" pitchFamily="2" charset="-122"/>
              </a:rPr>
              <a:t>04</a:t>
            </a:r>
            <a:endParaRPr lang="en-US" sz="1200" dirty="0">
              <a:latin typeface="Century Gothic" panose="020B0502020202020204" pitchFamily="34" charset="0"/>
              <a:ea typeface="张海山锐线体简" panose="02000000000000000000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041147" y="3521449"/>
            <a:ext cx="3467127" cy="1023790"/>
            <a:chOff x="8548025" y="1459078"/>
            <a:chExt cx="2486420" cy="1365051"/>
          </a:xfrm>
        </p:grpSpPr>
        <p:sp>
          <p:nvSpPr>
            <p:cNvPr id="29" name="矩形 28"/>
            <p:cNvSpPr/>
            <p:nvPr/>
          </p:nvSpPr>
          <p:spPr>
            <a:xfrm>
              <a:off x="8548025" y="1779344"/>
              <a:ext cx="2486420" cy="10447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sym typeface="微软雅黑" pitchFamily="34" charset="-122"/>
                </a:rPr>
                <a:t>集成腾讯、头条和百度等主流渠道，高效统一管理，一键营销分发和数据分析，简单高效，节省人力成本，提高营销效能</a:t>
              </a:r>
              <a:endParaRPr lang="zh-CN" altLang="en-US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微软雅黑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8548025" y="1459078"/>
              <a:ext cx="2040119" cy="4910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跨媒体营销管理</a:t>
              </a:r>
              <a:endParaRPr lang="zh-CN" altLang="en-US" sz="12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317336"/>
            <a:ext cx="403781" cy="451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2966" y="245401"/>
            <a:ext cx="225742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产品卖点</a:t>
            </a:r>
            <a:endParaRPr lang="zh-CN" altLang="en-US" sz="28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267046" y="1682230"/>
            <a:ext cx="2430305" cy="1257576"/>
            <a:chOff x="8522317" y="2687623"/>
            <a:chExt cx="3240407" cy="1676765"/>
          </a:xfrm>
        </p:grpSpPr>
        <p:sp>
          <p:nvSpPr>
            <p:cNvPr id="14" name="矩形 13"/>
            <p:cNvSpPr/>
            <p:nvPr/>
          </p:nvSpPr>
          <p:spPr>
            <a:xfrm>
              <a:off x="8522317" y="2687623"/>
              <a:ext cx="1887696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dirty="0" smtClean="0">
                  <a:solidFill>
                    <a:srgbClr val="DAB96E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运营投放能力量化</a:t>
              </a:r>
              <a:endParaRPr lang="zh-CN" altLang="en-US" sz="1200" dirty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8522317" y="3010173"/>
              <a:ext cx="3240407" cy="13542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None/>
              </a:pP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新的投放优化师，都需要学习和测试广告，才能获取相关投放经验，投放优化师的人员流动会造成企业运营能力和效率产生波动</a:t>
              </a:r>
              <a:endParaRPr lang="en-US" altLang="zh-CN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267045" y="3101062"/>
            <a:ext cx="2046012" cy="1020791"/>
            <a:chOff x="8202433" y="2127935"/>
            <a:chExt cx="2728016" cy="1361052"/>
          </a:xfrm>
        </p:grpSpPr>
        <p:sp>
          <p:nvSpPr>
            <p:cNvPr id="17" name="矩形 16"/>
            <p:cNvSpPr/>
            <p:nvPr/>
          </p:nvSpPr>
          <p:spPr>
            <a:xfrm>
              <a:off x="8202433" y="2442549"/>
              <a:ext cx="2728016" cy="1046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None/>
              </a:pP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营销推广的最终目的是高转化率，高转化率的基础是运营能力和数据分析能力</a:t>
              </a:r>
              <a:endParaRPr lang="en-US" altLang="zh-CN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202433" y="2127935"/>
              <a:ext cx="20928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dirty="0" smtClean="0">
                  <a:solidFill>
                    <a:srgbClr val="DAB96E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追求广告投放高效益</a:t>
              </a:r>
              <a:endParaRPr lang="zh-CN" altLang="en-US" sz="1200" dirty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52660" y="1682230"/>
            <a:ext cx="2855275" cy="1251624"/>
            <a:chOff x="1102607" y="1943269"/>
            <a:chExt cx="2887760" cy="1668829"/>
          </a:xfrm>
        </p:grpSpPr>
        <p:sp>
          <p:nvSpPr>
            <p:cNvPr id="20" name="矩形 19"/>
            <p:cNvSpPr/>
            <p:nvPr/>
          </p:nvSpPr>
          <p:spPr>
            <a:xfrm>
              <a:off x="1102607" y="2257883"/>
              <a:ext cx="2887756" cy="13542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None/>
              </a:pP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绝大部分企业的广告营销投放，都会在多个媒体渠道进行广告投放，腾讯、头条和百度等不同广告投放后台进行广告投放，统一投放平台是多渠道投放的刚需</a:t>
              </a:r>
              <a:endParaRPr lang="en-US" altLang="zh-CN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822680" y="1943269"/>
              <a:ext cx="21676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1200" dirty="0" smtClean="0">
                  <a:solidFill>
                    <a:srgbClr val="DAB96E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具有多渠道投放需求</a:t>
              </a:r>
              <a:endParaRPr lang="zh-CN" altLang="en-US" sz="1200" dirty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02527" y="3101062"/>
            <a:ext cx="2165821" cy="1212382"/>
            <a:chOff x="1102607" y="1943269"/>
            <a:chExt cx="2887760" cy="1616506"/>
          </a:xfrm>
        </p:grpSpPr>
        <p:sp>
          <p:nvSpPr>
            <p:cNvPr id="23" name="矩形 22"/>
            <p:cNvSpPr/>
            <p:nvPr/>
          </p:nvSpPr>
          <p:spPr>
            <a:xfrm>
              <a:off x="1102607" y="2257883"/>
              <a:ext cx="2887756" cy="13018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None/>
              </a:pP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运营投放的数据散落在各个广告投放平台上，难以形成一个统一标准的数据分析，统一高效的数据分析平台是企业广告营销中的痛点</a:t>
              </a:r>
              <a:endParaRPr lang="en-US" altLang="zh-CN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487119" y="1943269"/>
              <a:ext cx="2503248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1200" dirty="0" smtClean="0">
                  <a:solidFill>
                    <a:srgbClr val="DAB96E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有效高效的数据分析需要</a:t>
              </a:r>
              <a:endParaRPr lang="zh-CN" altLang="en-US" sz="1200" dirty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396713" y="1396168"/>
            <a:ext cx="2187659" cy="3433576"/>
            <a:chOff x="4528951" y="1861557"/>
            <a:chExt cx="2916878" cy="4578101"/>
          </a:xfrm>
        </p:grpSpPr>
        <p:grpSp>
          <p:nvGrpSpPr>
            <p:cNvPr id="26" name="Group 101"/>
            <p:cNvGrpSpPr/>
            <p:nvPr/>
          </p:nvGrpSpPr>
          <p:grpSpPr>
            <a:xfrm>
              <a:off x="5462945" y="5561429"/>
              <a:ext cx="999575" cy="878229"/>
              <a:chOff x="3721102" y="3890965"/>
              <a:chExt cx="749300" cy="658336"/>
            </a:xfrm>
            <a:solidFill>
              <a:schemeClr val="accent3"/>
            </a:solidFill>
          </p:grpSpPr>
          <p:sp>
            <p:nvSpPr>
              <p:cNvPr id="289" name="Freeform 102"/>
              <p:cNvSpPr/>
              <p:nvPr/>
            </p:nvSpPr>
            <p:spPr bwMode="auto">
              <a:xfrm>
                <a:off x="3750599" y="4323766"/>
                <a:ext cx="698500" cy="66675"/>
              </a:xfrm>
              <a:custGeom>
                <a:avLst/>
                <a:gdLst>
                  <a:gd name="T0" fmla="*/ 11 w 226"/>
                  <a:gd name="T1" fmla="*/ 22 h 22"/>
                  <a:gd name="T2" fmla="*/ 215 w 226"/>
                  <a:gd name="T3" fmla="*/ 22 h 22"/>
                  <a:gd name="T4" fmla="*/ 226 w 226"/>
                  <a:gd name="T5" fmla="*/ 0 h 22"/>
                  <a:gd name="T6" fmla="*/ 0 w 226"/>
                  <a:gd name="T7" fmla="*/ 0 h 22"/>
                  <a:gd name="T8" fmla="*/ 11 w 226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2">
                    <a:moveTo>
                      <a:pt x="11" y="22"/>
                    </a:moveTo>
                    <a:cubicBezTo>
                      <a:pt x="215" y="22"/>
                      <a:pt x="215" y="22"/>
                      <a:pt x="215" y="22"/>
                    </a:cubicBezTo>
                    <a:cubicBezTo>
                      <a:pt x="220" y="15"/>
                      <a:pt x="223" y="8"/>
                      <a:pt x="22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8"/>
                      <a:pt x="7" y="15"/>
                      <a:pt x="11" y="22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90" name="Freeform 103"/>
              <p:cNvSpPr/>
              <p:nvPr/>
            </p:nvSpPr>
            <p:spPr bwMode="auto">
              <a:xfrm>
                <a:off x="3849856" y="4444526"/>
                <a:ext cx="519112" cy="104775"/>
              </a:xfrm>
              <a:custGeom>
                <a:avLst/>
                <a:gdLst>
                  <a:gd name="T0" fmla="*/ 84 w 168"/>
                  <a:gd name="T1" fmla="*/ 34 h 34"/>
                  <a:gd name="T2" fmla="*/ 168 w 168"/>
                  <a:gd name="T3" fmla="*/ 0 h 34"/>
                  <a:gd name="T4" fmla="*/ 0 w 168"/>
                  <a:gd name="T5" fmla="*/ 0 h 34"/>
                  <a:gd name="T6" fmla="*/ 84 w 168"/>
                  <a:gd name="T7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8" h="34">
                    <a:moveTo>
                      <a:pt x="84" y="34"/>
                    </a:moveTo>
                    <a:cubicBezTo>
                      <a:pt x="117" y="34"/>
                      <a:pt x="146" y="21"/>
                      <a:pt x="16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21"/>
                      <a:pt x="51" y="34"/>
                      <a:pt x="84" y="34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91" name="Freeform 104"/>
              <p:cNvSpPr/>
              <p:nvPr/>
            </p:nvSpPr>
            <p:spPr bwMode="auto">
              <a:xfrm>
                <a:off x="3721102" y="3890965"/>
                <a:ext cx="749300" cy="378715"/>
              </a:xfrm>
              <a:custGeom>
                <a:avLst/>
                <a:gdLst>
                  <a:gd name="T0" fmla="*/ 242 w 242"/>
                  <a:gd name="T1" fmla="*/ 0 h 165"/>
                  <a:gd name="T2" fmla="*/ 0 w 242"/>
                  <a:gd name="T3" fmla="*/ 0 h 165"/>
                  <a:gd name="T4" fmla="*/ 0 w 242"/>
                  <a:gd name="T5" fmla="*/ 146 h 165"/>
                  <a:gd name="T6" fmla="*/ 2 w 242"/>
                  <a:gd name="T7" fmla="*/ 165 h 165"/>
                  <a:gd name="T8" fmla="*/ 240 w 242"/>
                  <a:gd name="T9" fmla="*/ 165 h 165"/>
                  <a:gd name="T10" fmla="*/ 242 w 242"/>
                  <a:gd name="T11" fmla="*/ 146 h 165"/>
                  <a:gd name="T12" fmla="*/ 242 w 242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2" h="165">
                    <a:moveTo>
                      <a:pt x="24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53"/>
                      <a:pt x="1" y="159"/>
                      <a:pt x="2" y="165"/>
                    </a:cubicBezTo>
                    <a:cubicBezTo>
                      <a:pt x="240" y="165"/>
                      <a:pt x="240" y="165"/>
                      <a:pt x="240" y="165"/>
                    </a:cubicBezTo>
                    <a:cubicBezTo>
                      <a:pt x="241" y="159"/>
                      <a:pt x="242" y="153"/>
                      <a:pt x="242" y="146"/>
                    </a:cubicBez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</p:grp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5040634" y="2448398"/>
              <a:ext cx="112744" cy="1879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H="1" flipV="1">
              <a:off x="5101339" y="2133297"/>
              <a:ext cx="132980" cy="16622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 flipH="1">
              <a:off x="4702401" y="3286754"/>
              <a:ext cx="304986" cy="189352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>
              <a:off x="4605558" y="3143652"/>
              <a:ext cx="10118" cy="22115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>
              <a:off x="4763110" y="3064153"/>
              <a:ext cx="219705" cy="5492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5179395" y="3403829"/>
              <a:ext cx="4337" cy="23560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3" name="Freeform 37"/>
            <p:cNvSpPr/>
            <p:nvPr/>
          </p:nvSpPr>
          <p:spPr bwMode="auto">
            <a:xfrm>
              <a:off x="5461252" y="1916481"/>
              <a:ext cx="333895" cy="531919"/>
            </a:xfrm>
            <a:custGeom>
              <a:avLst/>
              <a:gdLst>
                <a:gd name="T0" fmla="*/ 132 w 133"/>
                <a:gd name="T1" fmla="*/ 206 h 211"/>
                <a:gd name="T2" fmla="*/ 111 w 133"/>
                <a:gd name="T3" fmla="*/ 123 h 211"/>
                <a:gd name="T4" fmla="*/ 0 w 133"/>
                <a:gd name="T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211">
                  <a:moveTo>
                    <a:pt x="132" y="206"/>
                  </a:moveTo>
                  <a:cubicBezTo>
                    <a:pt x="133" y="211"/>
                    <a:pt x="111" y="123"/>
                    <a:pt x="111" y="12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H="1" flipV="1">
              <a:off x="5696858" y="1904916"/>
              <a:ext cx="257287" cy="8961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 flipV="1">
              <a:off x="6233111" y="1915036"/>
              <a:ext cx="122862" cy="59263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 flipH="1" flipV="1">
              <a:off x="6494735" y="1922264"/>
              <a:ext cx="7228" cy="479883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 flipH="1" flipV="1">
              <a:off x="6147833" y="2319756"/>
              <a:ext cx="186461" cy="167669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5955588" y="2611732"/>
              <a:ext cx="322332" cy="1734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 flipV="1">
              <a:off x="6162287" y="2834329"/>
              <a:ext cx="213923" cy="28764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V="1">
              <a:off x="6270694" y="3065599"/>
              <a:ext cx="384485" cy="202360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 flipV="1">
              <a:off x="7304176" y="2832885"/>
              <a:ext cx="28908" cy="143098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2" name="Freeform 54"/>
            <p:cNvSpPr/>
            <p:nvPr/>
          </p:nvSpPr>
          <p:spPr bwMode="auto">
            <a:xfrm>
              <a:off x="7126387" y="2636305"/>
              <a:ext cx="102626" cy="62154"/>
            </a:xfrm>
            <a:custGeom>
              <a:avLst/>
              <a:gdLst>
                <a:gd name="T0" fmla="*/ 4 w 41"/>
                <a:gd name="T1" fmla="*/ 4 h 25"/>
                <a:gd name="T2" fmla="*/ 41 w 41"/>
                <a:gd name="T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" h="25">
                  <a:moveTo>
                    <a:pt x="4" y="4"/>
                  </a:moveTo>
                  <a:cubicBezTo>
                    <a:pt x="0" y="0"/>
                    <a:pt x="41" y="25"/>
                    <a:pt x="41" y="25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3" name="Line 56"/>
            <p:cNvSpPr>
              <a:spLocks noChangeShapeType="1"/>
            </p:cNvSpPr>
            <p:nvPr/>
          </p:nvSpPr>
          <p:spPr bwMode="auto">
            <a:xfrm flipH="1">
              <a:off x="6895120" y="3207250"/>
              <a:ext cx="384485" cy="53336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4" name="Line 57"/>
            <p:cNvSpPr>
              <a:spLocks noChangeShapeType="1"/>
            </p:cNvSpPr>
            <p:nvPr/>
          </p:nvSpPr>
          <p:spPr bwMode="auto">
            <a:xfrm flipH="1">
              <a:off x="6734676" y="3506454"/>
              <a:ext cx="8672" cy="18357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5" name="Line 58"/>
            <p:cNvSpPr>
              <a:spLocks noChangeShapeType="1"/>
            </p:cNvSpPr>
            <p:nvPr/>
          </p:nvSpPr>
          <p:spPr bwMode="auto">
            <a:xfrm flipV="1">
              <a:off x="6926918" y="3142208"/>
              <a:ext cx="290532" cy="125753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6" name="Line 59"/>
            <p:cNvSpPr>
              <a:spLocks noChangeShapeType="1"/>
            </p:cNvSpPr>
            <p:nvPr/>
          </p:nvSpPr>
          <p:spPr bwMode="auto">
            <a:xfrm flipH="1" flipV="1">
              <a:off x="6916801" y="3412501"/>
              <a:ext cx="239942" cy="128644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7" name="Line 60"/>
            <p:cNvSpPr>
              <a:spLocks noChangeShapeType="1"/>
            </p:cNvSpPr>
            <p:nvPr/>
          </p:nvSpPr>
          <p:spPr bwMode="auto">
            <a:xfrm flipH="1" flipV="1">
              <a:off x="6222995" y="3558490"/>
              <a:ext cx="299204" cy="23705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8" name="Line 61"/>
            <p:cNvSpPr>
              <a:spLocks noChangeShapeType="1"/>
            </p:cNvSpPr>
            <p:nvPr/>
          </p:nvSpPr>
          <p:spPr bwMode="auto">
            <a:xfrm flipH="1" flipV="1">
              <a:off x="5412108" y="3911176"/>
              <a:ext cx="1059500" cy="433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9" name="Freeform 65"/>
            <p:cNvSpPr/>
            <p:nvPr/>
          </p:nvSpPr>
          <p:spPr bwMode="auto">
            <a:xfrm>
              <a:off x="5383199" y="4458992"/>
              <a:ext cx="271741" cy="121416"/>
            </a:xfrm>
            <a:custGeom>
              <a:avLst/>
              <a:gdLst>
                <a:gd name="T0" fmla="*/ 0 w 188"/>
                <a:gd name="T1" fmla="*/ 84 h 84"/>
                <a:gd name="T2" fmla="*/ 31 w 188"/>
                <a:gd name="T3" fmla="*/ 30 h 84"/>
                <a:gd name="T4" fmla="*/ 188 w 188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" h="84">
                  <a:moveTo>
                    <a:pt x="0" y="84"/>
                  </a:moveTo>
                  <a:lnTo>
                    <a:pt x="31" y="30"/>
                  </a:lnTo>
                  <a:lnTo>
                    <a:pt x="188" y="0"/>
                  </a:lnTo>
                </a:path>
              </a:pathLst>
            </a:cu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0" name="Freeform 66"/>
            <p:cNvSpPr/>
            <p:nvPr/>
          </p:nvSpPr>
          <p:spPr bwMode="auto">
            <a:xfrm>
              <a:off x="5258893" y="4155453"/>
              <a:ext cx="287641" cy="718379"/>
            </a:xfrm>
            <a:custGeom>
              <a:avLst/>
              <a:gdLst>
                <a:gd name="T0" fmla="*/ 0 w 199"/>
                <a:gd name="T1" fmla="*/ 0 h 497"/>
                <a:gd name="T2" fmla="*/ 117 w 199"/>
                <a:gd name="T3" fmla="*/ 240 h 497"/>
                <a:gd name="T4" fmla="*/ 199 w 199"/>
                <a:gd name="T5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" h="497">
                  <a:moveTo>
                    <a:pt x="0" y="0"/>
                  </a:moveTo>
                  <a:lnTo>
                    <a:pt x="117" y="240"/>
                  </a:lnTo>
                  <a:lnTo>
                    <a:pt x="199" y="497"/>
                  </a:lnTo>
                </a:path>
              </a:pathLst>
            </a:cu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1" name="Line 67"/>
            <p:cNvSpPr>
              <a:spLocks noChangeShapeType="1"/>
            </p:cNvSpPr>
            <p:nvPr/>
          </p:nvSpPr>
          <p:spPr bwMode="auto">
            <a:xfrm>
              <a:off x="5037743" y="4448877"/>
              <a:ext cx="390266" cy="53482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2" name="Line 68"/>
            <p:cNvSpPr>
              <a:spLocks noChangeShapeType="1"/>
            </p:cNvSpPr>
            <p:nvPr/>
          </p:nvSpPr>
          <p:spPr bwMode="auto">
            <a:xfrm>
              <a:off x="5377418" y="4044155"/>
              <a:ext cx="304986" cy="17056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3" name="Line 69"/>
            <p:cNvSpPr>
              <a:spLocks noChangeShapeType="1"/>
            </p:cNvSpPr>
            <p:nvPr/>
          </p:nvSpPr>
          <p:spPr bwMode="auto">
            <a:xfrm flipH="1">
              <a:off x="5965707" y="3672679"/>
              <a:ext cx="23126" cy="38737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4" name="Line 70"/>
            <p:cNvSpPr>
              <a:spLocks noChangeShapeType="1"/>
            </p:cNvSpPr>
            <p:nvPr/>
          </p:nvSpPr>
          <p:spPr bwMode="auto">
            <a:xfrm flipH="1" flipV="1">
              <a:off x="6120370" y="3779641"/>
              <a:ext cx="359912" cy="106962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5" name="Line 71"/>
            <p:cNvSpPr>
              <a:spLocks noChangeShapeType="1"/>
            </p:cNvSpPr>
            <p:nvPr/>
          </p:nvSpPr>
          <p:spPr bwMode="auto">
            <a:xfrm>
              <a:off x="5485824" y="2640640"/>
              <a:ext cx="332449" cy="478438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6" name="Line 73"/>
            <p:cNvSpPr>
              <a:spLocks noChangeShapeType="1"/>
            </p:cNvSpPr>
            <p:nvPr/>
          </p:nvSpPr>
          <p:spPr bwMode="auto">
            <a:xfrm>
              <a:off x="5390428" y="4863714"/>
              <a:ext cx="119972" cy="135870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7" name="Line 74"/>
            <p:cNvSpPr>
              <a:spLocks noChangeShapeType="1"/>
            </p:cNvSpPr>
            <p:nvPr/>
          </p:nvSpPr>
          <p:spPr bwMode="auto">
            <a:xfrm flipH="1">
              <a:off x="5750339" y="4667136"/>
              <a:ext cx="112744" cy="329558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8" name="Line 75"/>
            <p:cNvSpPr>
              <a:spLocks noChangeShapeType="1"/>
            </p:cNvSpPr>
            <p:nvPr/>
          </p:nvSpPr>
          <p:spPr bwMode="auto">
            <a:xfrm flipV="1">
              <a:off x="5852966" y="5054510"/>
              <a:ext cx="287641" cy="6793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9" name="Line 76"/>
            <p:cNvSpPr>
              <a:spLocks noChangeShapeType="1"/>
            </p:cNvSpPr>
            <p:nvPr/>
          </p:nvSpPr>
          <p:spPr bwMode="auto">
            <a:xfrm>
              <a:off x="6104468" y="4638226"/>
              <a:ext cx="115635" cy="17489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0" name="Line 78"/>
            <p:cNvSpPr>
              <a:spLocks noChangeShapeType="1"/>
            </p:cNvSpPr>
            <p:nvPr/>
          </p:nvSpPr>
          <p:spPr bwMode="auto">
            <a:xfrm flipH="1">
              <a:off x="6198421" y="5183156"/>
              <a:ext cx="79499" cy="281859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1" name="Line 85"/>
            <p:cNvSpPr>
              <a:spLocks noChangeShapeType="1"/>
            </p:cNvSpPr>
            <p:nvPr/>
          </p:nvSpPr>
          <p:spPr bwMode="auto">
            <a:xfrm>
              <a:off x="6215767" y="4524038"/>
              <a:ext cx="359912" cy="13876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2" name="Line 87"/>
            <p:cNvSpPr>
              <a:spLocks noChangeShapeType="1"/>
            </p:cNvSpPr>
            <p:nvPr/>
          </p:nvSpPr>
          <p:spPr bwMode="auto">
            <a:xfrm>
              <a:off x="6036534" y="3669789"/>
              <a:ext cx="226933" cy="38448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3" name="Line 88"/>
            <p:cNvSpPr>
              <a:spLocks noChangeShapeType="1"/>
            </p:cNvSpPr>
            <p:nvPr/>
          </p:nvSpPr>
          <p:spPr bwMode="auto">
            <a:xfrm flipH="1">
              <a:off x="4884525" y="4132328"/>
              <a:ext cx="102626" cy="9250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4" name="Line 89"/>
            <p:cNvSpPr>
              <a:spLocks noChangeShapeType="1"/>
            </p:cNvSpPr>
            <p:nvPr/>
          </p:nvSpPr>
          <p:spPr bwMode="auto">
            <a:xfrm flipH="1">
              <a:off x="6016298" y="2176657"/>
              <a:ext cx="80944" cy="888940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5" name="Line 92"/>
            <p:cNvSpPr>
              <a:spLocks noChangeShapeType="1"/>
            </p:cNvSpPr>
            <p:nvPr/>
          </p:nvSpPr>
          <p:spPr bwMode="auto">
            <a:xfrm flipH="1">
              <a:off x="6288039" y="3367693"/>
              <a:ext cx="299204" cy="0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6" name="Line 94"/>
            <p:cNvSpPr>
              <a:spLocks noChangeShapeType="1"/>
            </p:cNvSpPr>
            <p:nvPr/>
          </p:nvSpPr>
          <p:spPr bwMode="auto">
            <a:xfrm flipH="1">
              <a:off x="5082549" y="4177136"/>
              <a:ext cx="5782" cy="17200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7" name="Line 95"/>
            <p:cNvSpPr>
              <a:spLocks noChangeShapeType="1"/>
            </p:cNvSpPr>
            <p:nvPr/>
          </p:nvSpPr>
          <p:spPr bwMode="auto">
            <a:xfrm>
              <a:off x="6769366" y="2225804"/>
              <a:ext cx="163334" cy="192243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8" name="Line 97"/>
            <p:cNvSpPr>
              <a:spLocks noChangeShapeType="1"/>
            </p:cNvSpPr>
            <p:nvPr/>
          </p:nvSpPr>
          <p:spPr bwMode="auto">
            <a:xfrm flipH="1" flipV="1">
              <a:off x="6983290" y="2241701"/>
              <a:ext cx="41917" cy="14020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9" name="Line 98"/>
            <p:cNvSpPr>
              <a:spLocks noChangeShapeType="1"/>
            </p:cNvSpPr>
            <p:nvPr/>
          </p:nvSpPr>
          <p:spPr bwMode="auto">
            <a:xfrm flipH="1" flipV="1">
              <a:off x="6236003" y="2072588"/>
              <a:ext cx="336786" cy="111298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0" name="Line 99"/>
            <p:cNvSpPr>
              <a:spLocks noChangeShapeType="1"/>
            </p:cNvSpPr>
            <p:nvPr/>
          </p:nvSpPr>
          <p:spPr bwMode="auto">
            <a:xfrm flipH="1" flipV="1">
              <a:off x="6341519" y="2224356"/>
              <a:ext cx="79499" cy="195134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1" name="Line 100"/>
            <p:cNvSpPr>
              <a:spLocks noChangeShapeType="1"/>
            </p:cNvSpPr>
            <p:nvPr/>
          </p:nvSpPr>
          <p:spPr bwMode="auto">
            <a:xfrm>
              <a:off x="5858747" y="2721585"/>
              <a:ext cx="69381" cy="349794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2" name="Line 102"/>
            <p:cNvSpPr>
              <a:spLocks noChangeShapeType="1"/>
            </p:cNvSpPr>
            <p:nvPr/>
          </p:nvSpPr>
          <p:spPr bwMode="auto">
            <a:xfrm>
              <a:off x="6643614" y="2843002"/>
              <a:ext cx="75162" cy="9250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3" name="Line 103"/>
            <p:cNvSpPr>
              <a:spLocks noChangeShapeType="1"/>
            </p:cNvSpPr>
            <p:nvPr/>
          </p:nvSpPr>
          <p:spPr bwMode="auto">
            <a:xfrm flipH="1">
              <a:off x="5689629" y="3626426"/>
              <a:ext cx="140207" cy="17200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4" name="Line 104"/>
            <p:cNvSpPr>
              <a:spLocks noChangeShapeType="1"/>
            </p:cNvSpPr>
            <p:nvPr/>
          </p:nvSpPr>
          <p:spPr bwMode="auto">
            <a:xfrm>
              <a:off x="5838509" y="5308906"/>
              <a:ext cx="211033" cy="44809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5" name="Oval 17"/>
            <p:cNvSpPr>
              <a:spLocks noChangeArrowheads="1"/>
            </p:cNvSpPr>
            <p:nvPr/>
          </p:nvSpPr>
          <p:spPr bwMode="auto">
            <a:xfrm>
              <a:off x="7217452" y="267677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6" name="Oval 17"/>
            <p:cNvSpPr>
              <a:spLocks noChangeArrowheads="1"/>
            </p:cNvSpPr>
            <p:nvPr/>
          </p:nvSpPr>
          <p:spPr bwMode="auto">
            <a:xfrm>
              <a:off x="7305173" y="2774875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7" name="Oval 17"/>
            <p:cNvSpPr>
              <a:spLocks noChangeArrowheads="1"/>
            </p:cNvSpPr>
            <p:nvPr/>
          </p:nvSpPr>
          <p:spPr bwMode="auto">
            <a:xfrm>
              <a:off x="6943712" y="2222790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8" name="Oval 17"/>
            <p:cNvSpPr>
              <a:spLocks noChangeArrowheads="1"/>
            </p:cNvSpPr>
            <p:nvPr/>
          </p:nvSpPr>
          <p:spPr bwMode="auto">
            <a:xfrm>
              <a:off x="6886171" y="2122094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9" name="Oval 17"/>
            <p:cNvSpPr>
              <a:spLocks noChangeArrowheads="1"/>
            </p:cNvSpPr>
            <p:nvPr/>
          </p:nvSpPr>
          <p:spPr bwMode="auto">
            <a:xfrm>
              <a:off x="7364333" y="3316020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0" name="Oval 17"/>
            <p:cNvSpPr>
              <a:spLocks noChangeArrowheads="1"/>
            </p:cNvSpPr>
            <p:nvPr/>
          </p:nvSpPr>
          <p:spPr bwMode="auto">
            <a:xfrm>
              <a:off x="6608971" y="3024097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1" name="Oval 17"/>
            <p:cNvSpPr>
              <a:spLocks noChangeArrowheads="1"/>
            </p:cNvSpPr>
            <p:nvPr/>
          </p:nvSpPr>
          <p:spPr bwMode="auto">
            <a:xfrm>
              <a:off x="6676312" y="2893953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2" name="Oval 17"/>
            <p:cNvSpPr>
              <a:spLocks noChangeArrowheads="1"/>
            </p:cNvSpPr>
            <p:nvPr/>
          </p:nvSpPr>
          <p:spPr bwMode="auto">
            <a:xfrm>
              <a:off x="6080791" y="3720742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3" name="Oval 17"/>
            <p:cNvSpPr>
              <a:spLocks noChangeArrowheads="1"/>
            </p:cNvSpPr>
            <p:nvPr/>
          </p:nvSpPr>
          <p:spPr bwMode="auto">
            <a:xfrm>
              <a:off x="7304177" y="3803852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4" name="Oval 17"/>
            <p:cNvSpPr>
              <a:spLocks noChangeArrowheads="1"/>
            </p:cNvSpPr>
            <p:nvPr/>
          </p:nvSpPr>
          <p:spPr bwMode="auto">
            <a:xfrm>
              <a:off x="7044892" y="315376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5" name="Oval 17"/>
            <p:cNvSpPr>
              <a:spLocks noChangeArrowheads="1"/>
            </p:cNvSpPr>
            <p:nvPr/>
          </p:nvSpPr>
          <p:spPr bwMode="auto">
            <a:xfrm>
              <a:off x="6922754" y="358667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6" name="Oval 17"/>
            <p:cNvSpPr>
              <a:spLocks noChangeArrowheads="1"/>
            </p:cNvSpPr>
            <p:nvPr/>
          </p:nvSpPr>
          <p:spPr bwMode="auto">
            <a:xfrm>
              <a:off x="6127597" y="2299521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7" name="Oval 17"/>
            <p:cNvSpPr>
              <a:spLocks noChangeArrowheads="1"/>
            </p:cNvSpPr>
            <p:nvPr/>
          </p:nvSpPr>
          <p:spPr bwMode="auto">
            <a:xfrm>
              <a:off x="6295267" y="2184248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8" name="Oval 17"/>
            <p:cNvSpPr>
              <a:spLocks noChangeArrowheads="1"/>
            </p:cNvSpPr>
            <p:nvPr/>
          </p:nvSpPr>
          <p:spPr bwMode="auto">
            <a:xfrm>
              <a:off x="6218829" y="2937882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9" name="Oval 17"/>
            <p:cNvSpPr>
              <a:spLocks noChangeArrowheads="1"/>
            </p:cNvSpPr>
            <p:nvPr/>
          </p:nvSpPr>
          <p:spPr bwMode="auto">
            <a:xfrm>
              <a:off x="6300772" y="1880708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6453987" y="1914122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1" name="Oval 17"/>
            <p:cNvSpPr>
              <a:spLocks noChangeArrowheads="1"/>
            </p:cNvSpPr>
            <p:nvPr/>
          </p:nvSpPr>
          <p:spPr bwMode="auto">
            <a:xfrm>
              <a:off x="6462936" y="2123220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2" name="Oval 17"/>
            <p:cNvSpPr>
              <a:spLocks noChangeArrowheads="1"/>
            </p:cNvSpPr>
            <p:nvPr/>
          </p:nvSpPr>
          <p:spPr bwMode="auto">
            <a:xfrm>
              <a:off x="5859332" y="2870111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3" name="Oval 17"/>
            <p:cNvSpPr>
              <a:spLocks noChangeArrowheads="1"/>
            </p:cNvSpPr>
            <p:nvPr/>
          </p:nvSpPr>
          <p:spPr bwMode="auto">
            <a:xfrm>
              <a:off x="5675193" y="2940777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4" name="Oval 17"/>
            <p:cNvSpPr>
              <a:spLocks noChangeArrowheads="1"/>
            </p:cNvSpPr>
            <p:nvPr/>
          </p:nvSpPr>
          <p:spPr bwMode="auto">
            <a:xfrm>
              <a:off x="6035260" y="2579573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5" name="Oval 17"/>
            <p:cNvSpPr>
              <a:spLocks noChangeArrowheads="1"/>
            </p:cNvSpPr>
            <p:nvPr/>
          </p:nvSpPr>
          <p:spPr bwMode="auto">
            <a:xfrm>
              <a:off x="5469651" y="2808516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6" name="Oval 17"/>
            <p:cNvSpPr>
              <a:spLocks noChangeArrowheads="1"/>
            </p:cNvSpPr>
            <p:nvPr/>
          </p:nvSpPr>
          <p:spPr bwMode="auto">
            <a:xfrm>
              <a:off x="4656471" y="2651486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7" name="Oval 17"/>
            <p:cNvSpPr>
              <a:spLocks noChangeArrowheads="1"/>
            </p:cNvSpPr>
            <p:nvPr/>
          </p:nvSpPr>
          <p:spPr bwMode="auto">
            <a:xfrm>
              <a:off x="5430900" y="3495254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8" name="Oval 17"/>
            <p:cNvSpPr>
              <a:spLocks noChangeArrowheads="1"/>
            </p:cNvSpPr>
            <p:nvPr/>
          </p:nvSpPr>
          <p:spPr bwMode="auto">
            <a:xfrm>
              <a:off x="5665300" y="3738085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9" name="Oval 17"/>
            <p:cNvSpPr>
              <a:spLocks noChangeArrowheads="1"/>
            </p:cNvSpPr>
            <p:nvPr/>
          </p:nvSpPr>
          <p:spPr bwMode="auto">
            <a:xfrm>
              <a:off x="6221727" y="401271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0" name="Oval 17"/>
            <p:cNvSpPr>
              <a:spLocks noChangeArrowheads="1"/>
            </p:cNvSpPr>
            <p:nvPr/>
          </p:nvSpPr>
          <p:spPr bwMode="auto">
            <a:xfrm>
              <a:off x="4843778" y="4178893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434692" y="3658588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2" name="Oval 17"/>
            <p:cNvSpPr>
              <a:spLocks noChangeArrowheads="1"/>
            </p:cNvSpPr>
            <p:nvPr/>
          </p:nvSpPr>
          <p:spPr bwMode="auto">
            <a:xfrm>
              <a:off x="5941858" y="3878656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3" name="Oval 17"/>
            <p:cNvSpPr>
              <a:spLocks noChangeArrowheads="1"/>
            </p:cNvSpPr>
            <p:nvPr/>
          </p:nvSpPr>
          <p:spPr bwMode="auto">
            <a:xfrm>
              <a:off x="7055010" y="4140257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4" name="Oval 17"/>
            <p:cNvSpPr>
              <a:spLocks noChangeArrowheads="1"/>
            </p:cNvSpPr>
            <p:nvPr/>
          </p:nvSpPr>
          <p:spPr bwMode="auto">
            <a:xfrm>
              <a:off x="6156676" y="5392021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5" name="Oval 17"/>
            <p:cNvSpPr>
              <a:spLocks noChangeArrowheads="1"/>
            </p:cNvSpPr>
            <p:nvPr/>
          </p:nvSpPr>
          <p:spPr bwMode="auto">
            <a:xfrm>
              <a:off x="5520344" y="4790723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6" name="Oval 17"/>
            <p:cNvSpPr>
              <a:spLocks noChangeArrowheads="1"/>
            </p:cNvSpPr>
            <p:nvPr/>
          </p:nvSpPr>
          <p:spPr bwMode="auto">
            <a:xfrm>
              <a:off x="4996994" y="4429068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7" name="Oval 17"/>
            <p:cNvSpPr>
              <a:spLocks noChangeArrowheads="1"/>
            </p:cNvSpPr>
            <p:nvPr/>
          </p:nvSpPr>
          <p:spPr bwMode="auto">
            <a:xfrm>
              <a:off x="5040633" y="4285904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8" name="Oval 17"/>
            <p:cNvSpPr>
              <a:spLocks noChangeArrowheads="1"/>
            </p:cNvSpPr>
            <p:nvPr/>
          </p:nvSpPr>
          <p:spPr bwMode="auto">
            <a:xfrm>
              <a:off x="5779694" y="477156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9" name="Oval 17"/>
            <p:cNvSpPr>
              <a:spLocks noChangeArrowheads="1"/>
            </p:cNvSpPr>
            <p:nvPr/>
          </p:nvSpPr>
          <p:spPr bwMode="auto">
            <a:xfrm>
              <a:off x="5982605" y="5317221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4567425" y="1861557"/>
              <a:ext cx="2855276" cy="3611767"/>
              <a:chOff x="4567425" y="1861557"/>
              <a:chExt cx="2855276" cy="3611767"/>
            </a:xfrm>
          </p:grpSpPr>
          <p:sp>
            <p:nvSpPr>
              <p:cNvPr id="231" name="Line 36"/>
              <p:cNvSpPr>
                <a:spLocks noChangeShapeType="1"/>
              </p:cNvSpPr>
              <p:nvPr/>
            </p:nvSpPr>
            <p:spPr bwMode="auto">
              <a:xfrm flipV="1">
                <a:off x="5374526" y="3533918"/>
                <a:ext cx="362803" cy="234159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2" name="Freeform 44"/>
              <p:cNvSpPr/>
              <p:nvPr/>
            </p:nvSpPr>
            <p:spPr bwMode="auto">
              <a:xfrm>
                <a:off x="5422226" y="2734596"/>
                <a:ext cx="909905" cy="378703"/>
              </a:xfrm>
              <a:custGeom>
                <a:avLst/>
                <a:gdLst>
                  <a:gd name="T0" fmla="*/ 337 w 347"/>
                  <a:gd name="T1" fmla="*/ 4 h 151"/>
                  <a:gd name="T2" fmla="*/ 0 w 347"/>
                  <a:gd name="T3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7" h="151">
                    <a:moveTo>
                      <a:pt x="337" y="4"/>
                    </a:moveTo>
                    <a:cubicBezTo>
                      <a:pt x="347" y="0"/>
                      <a:pt x="0" y="151"/>
                      <a:pt x="0" y="151"/>
                    </a:cubicBezTo>
                  </a:path>
                </a:pathLst>
              </a:custGeom>
              <a:solidFill>
                <a:schemeClr val="accent2"/>
              </a:solidFill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3" name="Freeform 45"/>
              <p:cNvSpPr/>
              <p:nvPr/>
            </p:nvSpPr>
            <p:spPr bwMode="auto">
              <a:xfrm>
                <a:off x="5257448" y="2676777"/>
                <a:ext cx="65045" cy="273187"/>
              </a:xfrm>
              <a:custGeom>
                <a:avLst/>
                <a:gdLst>
                  <a:gd name="T0" fmla="*/ 24 w 26"/>
                  <a:gd name="T1" fmla="*/ 10 h 109"/>
                  <a:gd name="T2" fmla="*/ 0 w 26"/>
                  <a:gd name="T3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" h="109">
                    <a:moveTo>
                      <a:pt x="24" y="10"/>
                    </a:moveTo>
                    <a:cubicBezTo>
                      <a:pt x="26" y="0"/>
                      <a:pt x="0" y="109"/>
                      <a:pt x="0" y="109"/>
                    </a:cubicBezTo>
                  </a:path>
                </a:pathLst>
              </a:custGeom>
              <a:solidFill>
                <a:schemeClr val="accent2"/>
              </a:solidFill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4" name="Line 46"/>
              <p:cNvSpPr>
                <a:spLocks noChangeShapeType="1"/>
              </p:cNvSpPr>
              <p:nvPr/>
            </p:nvSpPr>
            <p:spPr bwMode="auto">
              <a:xfrm flipH="1" flipV="1">
                <a:off x="4656148" y="2676777"/>
                <a:ext cx="228377" cy="132980"/>
              </a:xfrm>
              <a:prstGeom prst="line">
                <a:avLst/>
              </a:prstGeom>
              <a:solidFill>
                <a:schemeClr val="bg1"/>
              </a:solidFill>
              <a:ln w="12700" cap="flat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5" name="Line 47"/>
              <p:cNvSpPr>
                <a:spLocks noChangeShapeType="1"/>
              </p:cNvSpPr>
              <p:nvPr/>
            </p:nvSpPr>
            <p:spPr bwMode="auto">
              <a:xfrm flipV="1">
                <a:off x="5088330" y="2626186"/>
                <a:ext cx="132980" cy="145989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6" name="Line 48"/>
              <p:cNvSpPr>
                <a:spLocks noChangeShapeType="1"/>
              </p:cNvSpPr>
              <p:nvPr/>
            </p:nvSpPr>
            <p:spPr bwMode="auto">
              <a:xfrm flipH="1" flipV="1">
                <a:off x="5065205" y="2948518"/>
                <a:ext cx="20236" cy="30354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7" name="Line 72"/>
              <p:cNvSpPr>
                <a:spLocks noChangeShapeType="1"/>
              </p:cNvSpPr>
              <p:nvPr/>
            </p:nvSpPr>
            <p:spPr bwMode="auto">
              <a:xfrm>
                <a:off x="5417890" y="3252058"/>
                <a:ext cx="276078" cy="54927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8" name="Line 83"/>
              <p:cNvSpPr>
                <a:spLocks noChangeShapeType="1"/>
              </p:cNvSpPr>
              <p:nvPr/>
            </p:nvSpPr>
            <p:spPr bwMode="auto">
              <a:xfrm flipV="1">
                <a:off x="6253348" y="4200262"/>
                <a:ext cx="852804" cy="213924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9" name="Line 91"/>
              <p:cNvSpPr>
                <a:spLocks noChangeShapeType="1"/>
              </p:cNvSpPr>
              <p:nvPr/>
            </p:nvSpPr>
            <p:spPr bwMode="auto">
              <a:xfrm flipV="1">
                <a:off x="6220103" y="4084627"/>
                <a:ext cx="277522" cy="140207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40" name="Line 93"/>
              <p:cNvSpPr>
                <a:spLocks noChangeShapeType="1"/>
              </p:cNvSpPr>
              <p:nvPr/>
            </p:nvSpPr>
            <p:spPr bwMode="auto">
              <a:xfrm>
                <a:off x="5332609" y="3364802"/>
                <a:ext cx="132980" cy="189352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41" name="Line 101"/>
              <p:cNvSpPr>
                <a:spLocks noChangeShapeType="1"/>
              </p:cNvSpPr>
              <p:nvPr/>
            </p:nvSpPr>
            <p:spPr bwMode="auto">
              <a:xfrm flipV="1">
                <a:off x="5364409" y="2843001"/>
                <a:ext cx="148880" cy="167669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242" name="组合 241"/>
              <p:cNvGrpSpPr/>
              <p:nvPr/>
            </p:nvGrpSpPr>
            <p:grpSpPr>
              <a:xfrm>
                <a:off x="4567425" y="1861557"/>
                <a:ext cx="2855276" cy="3611767"/>
                <a:chOff x="4567425" y="1861557"/>
                <a:chExt cx="2855276" cy="3611767"/>
              </a:xfrm>
            </p:grpSpPr>
            <p:sp>
              <p:nvSpPr>
                <p:cNvPr id="243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6821403" y="2670997"/>
                  <a:ext cx="158997" cy="485665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alpha val="55000"/>
                    </a:schemeClr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4" name="Line 52"/>
                <p:cNvSpPr>
                  <a:spLocks noChangeShapeType="1"/>
                </p:cNvSpPr>
                <p:nvPr/>
              </p:nvSpPr>
              <p:spPr bwMode="auto">
                <a:xfrm flipH="1" flipV="1">
                  <a:off x="6731786" y="2738932"/>
                  <a:ext cx="492892" cy="287641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alpha val="55000"/>
                    </a:schemeClr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5" name="Line 55"/>
                <p:cNvSpPr>
                  <a:spLocks noChangeShapeType="1"/>
                </p:cNvSpPr>
                <p:nvPr/>
              </p:nvSpPr>
              <p:spPr bwMode="auto">
                <a:xfrm>
                  <a:off x="6937037" y="3327220"/>
                  <a:ext cx="485664" cy="30354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alpha val="55000"/>
                    </a:schemeClr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6" name="Line 96"/>
                <p:cNvSpPr>
                  <a:spLocks noChangeShapeType="1"/>
                </p:cNvSpPr>
                <p:nvPr/>
              </p:nvSpPr>
              <p:spPr bwMode="auto">
                <a:xfrm>
                  <a:off x="6804059" y="2140522"/>
                  <a:ext cx="131535" cy="23126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alpha val="55000"/>
                    </a:schemeClr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7" name="Oval 17"/>
                <p:cNvSpPr>
                  <a:spLocks noChangeArrowheads="1"/>
                </p:cNvSpPr>
                <p:nvPr/>
              </p:nvSpPr>
              <p:spPr bwMode="auto">
                <a:xfrm>
                  <a:off x="7036772" y="3457673"/>
                  <a:ext cx="81496" cy="83110"/>
                </a:xfrm>
                <a:prstGeom prst="ellipse">
                  <a:avLst/>
                </a:prstGeom>
                <a:solidFill>
                  <a:schemeClr val="bg1"/>
                </a:solidFill>
                <a:ln w="12700" cap="flat">
                  <a:noFill/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8" name="Oval 17"/>
                <p:cNvSpPr>
                  <a:spLocks noChangeArrowheads="1"/>
                </p:cNvSpPr>
                <p:nvPr/>
              </p:nvSpPr>
              <p:spPr bwMode="auto">
                <a:xfrm>
                  <a:off x="6876378" y="2821323"/>
                  <a:ext cx="81496" cy="83110"/>
                </a:xfrm>
                <a:prstGeom prst="ellipse">
                  <a:avLst/>
                </a:prstGeom>
                <a:solidFill>
                  <a:schemeClr val="bg1"/>
                </a:solidFill>
                <a:ln w="12700" cap="flat">
                  <a:noFill/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grpSp>
              <p:nvGrpSpPr>
                <p:cNvPr id="249" name="组合 248"/>
                <p:cNvGrpSpPr/>
                <p:nvPr/>
              </p:nvGrpSpPr>
              <p:grpSpPr>
                <a:xfrm>
                  <a:off x="4567425" y="1861557"/>
                  <a:ext cx="2783007" cy="3611767"/>
                  <a:chOff x="4567425" y="1861557"/>
                  <a:chExt cx="2783007" cy="3611767"/>
                </a:xfrm>
              </p:grpSpPr>
              <p:sp>
                <p:nvSpPr>
                  <p:cNvPr id="250" name="Line 8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09189" y="4813125"/>
                    <a:ext cx="91062" cy="80944"/>
                  </a:xfrm>
                  <a:prstGeom prst="line">
                    <a:avLst/>
                  </a:prstGeom>
                  <a:noFill/>
                  <a:ln w="12700" cap="flat">
                    <a:solidFill>
                      <a:schemeClr val="bg1">
                        <a:alpha val="55000"/>
                      </a:schemeClr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68580" tIns="34290" rIns="68580" bIns="34290" numCol="1" anchor="t" anchorCtr="0" compatLnSpc="1"/>
                  <a:lstStyle/>
                  <a:p>
                    <a:endParaRPr lang="en-US" sz="1015"/>
                  </a:p>
                </p:txBody>
              </p:sp>
              <p:grpSp>
                <p:nvGrpSpPr>
                  <p:cNvPr id="251" name="组合 250"/>
                  <p:cNvGrpSpPr/>
                  <p:nvPr/>
                </p:nvGrpSpPr>
                <p:grpSpPr>
                  <a:xfrm>
                    <a:off x="4567425" y="1861557"/>
                    <a:ext cx="2783007" cy="3611767"/>
                    <a:chOff x="4567425" y="1861557"/>
                    <a:chExt cx="2783007" cy="3611767"/>
                  </a:xfrm>
                </p:grpSpPr>
                <p:sp>
                  <p:nvSpPr>
                    <p:cNvPr id="252" name="Line 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332610" y="5343597"/>
                      <a:ext cx="118526" cy="96844"/>
                    </a:xfrm>
                    <a:prstGeom prst="line">
                      <a:avLst/>
                    </a:prstGeom>
                    <a:noFill/>
                    <a:ln w="12700" cap="flat">
                      <a:solidFill>
                        <a:schemeClr val="bg1">
                          <a:alpha val="55000"/>
                        </a:schemeClr>
                      </a:solidFill>
                      <a:prstDash val="solid"/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sp>
                  <p:nvSpPr>
                    <p:cNvPr id="253" name="Line 6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282018" y="5227964"/>
                      <a:ext cx="121416" cy="8672"/>
                    </a:xfrm>
                    <a:prstGeom prst="line">
                      <a:avLst/>
                    </a:prstGeom>
                    <a:noFill/>
                    <a:ln w="12700" cap="flat">
                      <a:solidFill>
                        <a:schemeClr val="bg1">
                          <a:alpha val="55000"/>
                        </a:schemeClr>
                      </a:solidFill>
                      <a:prstDash val="solid"/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sp>
                  <p:nvSpPr>
                    <p:cNvPr id="254" name="Line 6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5190958" y="5027050"/>
                      <a:ext cx="221151" cy="98289"/>
                    </a:xfrm>
                    <a:prstGeom prst="line">
                      <a:avLst/>
                    </a:prstGeom>
                    <a:noFill/>
                    <a:ln w="12700" cap="flat">
                      <a:solidFill>
                        <a:schemeClr val="bg1">
                          <a:alpha val="55000"/>
                        </a:schemeClr>
                      </a:solidFill>
                      <a:prstDash val="solid"/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grpSp>
                  <p:nvGrpSpPr>
                    <p:cNvPr id="255" name="组合 254"/>
                    <p:cNvGrpSpPr/>
                    <p:nvPr/>
                  </p:nvGrpSpPr>
                  <p:grpSpPr>
                    <a:xfrm>
                      <a:off x="4567425" y="1861557"/>
                      <a:ext cx="2783007" cy="3598545"/>
                      <a:chOff x="4567425" y="1861557"/>
                      <a:chExt cx="2783007" cy="3598545"/>
                    </a:xfrm>
                  </p:grpSpPr>
                  <p:sp>
                    <p:nvSpPr>
                      <p:cNvPr id="259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4572314" y="3571498"/>
                        <a:ext cx="329558" cy="218260"/>
                      </a:xfrm>
                      <a:prstGeom prst="line">
                        <a:avLst/>
                      </a:prstGeom>
                      <a:noFill/>
                      <a:ln w="12700" cap="flat">
                        <a:solidFill>
                          <a:schemeClr val="bg1">
                            <a:alpha val="55000"/>
                          </a:schemeClr>
                        </a:solidFill>
                        <a:prstDash val="solid"/>
                        <a:miter lim="800000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0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4859953" y="3536808"/>
                        <a:ext cx="109853" cy="163334"/>
                      </a:xfrm>
                      <a:prstGeom prst="line">
                        <a:avLst/>
                      </a:prstGeom>
                      <a:noFill/>
                      <a:ln w="12700" cap="flat">
                        <a:solidFill>
                          <a:schemeClr val="bg1">
                            <a:alpha val="55000"/>
                          </a:schemeClr>
                        </a:solidFill>
                        <a:prstDash val="solid"/>
                        <a:miter lim="800000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1" name="Line 105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4766000" y="3886604"/>
                        <a:ext cx="108407" cy="21682"/>
                      </a:xfrm>
                      <a:prstGeom prst="line">
                        <a:avLst/>
                      </a:prstGeom>
                      <a:noFill/>
                      <a:ln w="12700" cap="flat">
                        <a:solidFill>
                          <a:schemeClr val="accent2">
                            <a:alpha val="55000"/>
                          </a:schemeClr>
                        </a:solidFill>
                        <a:prstDash val="solid"/>
                        <a:miter lim="800000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2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86599" y="3416118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3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72865" y="3313451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4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32213" y="3520415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5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67425" y="3545123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6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50717" y="3859502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grpSp>
                    <p:nvGrpSpPr>
                      <p:cNvPr id="267" name="组合 266"/>
                      <p:cNvGrpSpPr/>
                      <p:nvPr/>
                    </p:nvGrpSpPr>
                    <p:grpSpPr>
                      <a:xfrm>
                        <a:off x="5075322" y="1861557"/>
                        <a:ext cx="2275110" cy="3598545"/>
                        <a:chOff x="5075322" y="1861557"/>
                        <a:chExt cx="2275110" cy="3598545"/>
                      </a:xfrm>
                    </p:grpSpPr>
                    <p:sp>
                      <p:nvSpPr>
                        <p:cNvPr id="268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5374528" y="1946834"/>
                          <a:ext cx="2891" cy="309323"/>
                        </a:xfrm>
                        <a:prstGeom prst="line">
                          <a:avLst/>
                        </a:prstGeom>
                        <a:noFill/>
                        <a:ln w="12700" cap="flat">
                          <a:solidFill>
                            <a:schemeClr val="bg1">
                              <a:alpha val="55000"/>
                            </a:schemeClr>
                          </a:solidFill>
                          <a:prstDash val="solid"/>
                          <a:miter lim="800000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69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740220" y="2078370"/>
                          <a:ext cx="170561" cy="147434"/>
                        </a:xfrm>
                        <a:prstGeom prst="line">
                          <a:avLst/>
                        </a:prstGeom>
                        <a:noFill/>
                        <a:ln w="12700" cap="flat">
                          <a:solidFill>
                            <a:schemeClr val="bg1">
                              <a:alpha val="55000"/>
                            </a:schemeClr>
                          </a:solidFill>
                          <a:prstDash val="solid"/>
                          <a:miter lim="800000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0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996785" y="2812856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1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838510" y="2063727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2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38848" y="1908170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3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666325" y="1861557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4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75322" y="2110530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5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30885" y="1949726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grpSp>
                      <p:nvGrpSpPr>
                        <p:cNvPr id="276" name="组合 275"/>
                        <p:cNvGrpSpPr/>
                        <p:nvPr/>
                      </p:nvGrpSpPr>
                      <p:grpSpPr>
                        <a:xfrm>
                          <a:off x="6412346" y="3840348"/>
                          <a:ext cx="938086" cy="1619754"/>
                          <a:chOff x="6412346" y="3840348"/>
                          <a:chExt cx="938086" cy="1619754"/>
                        </a:xfrm>
                      </p:grpSpPr>
                      <p:sp>
                        <p:nvSpPr>
                          <p:cNvPr id="277" name="Line 8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7007864" y="3840348"/>
                            <a:ext cx="342568" cy="121416"/>
                          </a:xfrm>
                          <a:prstGeom prst="line">
                            <a:avLst/>
                          </a:prstGeom>
                          <a:noFill/>
                          <a:ln w="12700" cap="flat">
                            <a:solidFill>
                              <a:schemeClr val="bg1">
                                <a:alpha val="55000"/>
                              </a:schemeClr>
                            </a:solidFill>
                            <a:prstDash val="solid"/>
                            <a:miter lim="800000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68580" tIns="34290" rIns="68580" bIns="34290" numCol="1" anchor="t" anchorCtr="0" compatLnSpc="1"/>
                          <a:lstStyle/>
                          <a:p>
                            <a:endParaRPr lang="en-US" sz="1015"/>
                          </a:p>
                        </p:txBody>
                      </p:sp>
                      <p:grpSp>
                        <p:nvGrpSpPr>
                          <p:cNvPr id="278" name="组合 277"/>
                          <p:cNvGrpSpPr/>
                          <p:nvPr/>
                        </p:nvGrpSpPr>
                        <p:grpSpPr>
                          <a:xfrm>
                            <a:off x="6412346" y="4200261"/>
                            <a:ext cx="589564" cy="1259841"/>
                            <a:chOff x="6412346" y="4200261"/>
                            <a:chExt cx="589564" cy="1259841"/>
                          </a:xfrm>
                        </p:grpSpPr>
                        <p:sp>
                          <p:nvSpPr>
                            <p:cNvPr id="279" name="Line 7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6412346" y="5173037"/>
                              <a:ext cx="173452" cy="268850"/>
                            </a:xfrm>
                            <a:prstGeom prst="line">
                              <a:avLst/>
                            </a:prstGeom>
                            <a:noFill/>
                            <a:ln w="12700" cap="flat">
                              <a:solidFill>
                                <a:schemeClr val="bg1">
                                  <a:alpha val="55000"/>
                                </a:schemeClr>
                              </a:solidFill>
                              <a:prstDash val="solid"/>
                              <a:miter lim="800000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  <p:sp>
                          <p:nvSpPr>
                            <p:cNvPr id="280" name="Line 8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6501962" y="5090649"/>
                              <a:ext cx="219705" cy="130089"/>
                            </a:xfrm>
                            <a:prstGeom prst="line">
                              <a:avLst/>
                            </a:prstGeom>
                            <a:noFill/>
                            <a:ln w="12700" cap="flat">
                              <a:solidFill>
                                <a:schemeClr val="bg1">
                                  <a:alpha val="55000"/>
                                </a:schemeClr>
                              </a:solidFill>
                              <a:prstDash val="solid"/>
                              <a:miter lim="800000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  <p:grpSp>
                          <p:nvGrpSpPr>
                            <p:cNvPr id="281" name="组合 280"/>
                            <p:cNvGrpSpPr/>
                            <p:nvPr/>
                          </p:nvGrpSpPr>
                          <p:grpSpPr>
                            <a:xfrm>
                              <a:off x="6647186" y="4200261"/>
                              <a:ext cx="354724" cy="367141"/>
                              <a:chOff x="6647186" y="4200261"/>
                              <a:chExt cx="354724" cy="367141"/>
                            </a:xfrm>
                          </p:grpSpPr>
                          <p:sp>
                            <p:nvSpPr>
                              <p:cNvPr id="285" name="Line 8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6692758" y="4230616"/>
                                <a:ext cx="18791" cy="336786"/>
                              </a:xfrm>
                              <a:prstGeom prst="line">
                                <a:avLst/>
                              </a:prstGeom>
                              <a:noFill/>
                              <a:ln w="12700" cap="flat">
                                <a:solidFill>
                                  <a:schemeClr val="bg1">
                                    <a:alpha val="55000"/>
                                  </a:schemeClr>
                                </a:solidFill>
                                <a:prstDash val="solid"/>
                                <a:miter lim="800000"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vert="horz" wrap="square" lIns="68580" tIns="34290" rIns="68580" bIns="34290" numCol="1" anchor="t" anchorCtr="0" compatLnSpc="1"/>
                              <a:lstStyle/>
                              <a:p>
                                <a:endParaRPr lang="en-US" sz="1015"/>
                              </a:p>
                            </p:txBody>
                          </p:sp>
                          <p:sp>
                            <p:nvSpPr>
                              <p:cNvPr id="286" name="Line 8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6867656" y="4200261"/>
                                <a:ext cx="105516" cy="254396"/>
                              </a:xfrm>
                              <a:prstGeom prst="line">
                                <a:avLst/>
                              </a:prstGeom>
                              <a:noFill/>
                              <a:ln w="12700" cap="flat">
                                <a:solidFill>
                                  <a:schemeClr val="bg1">
                                    <a:alpha val="55000"/>
                                  </a:schemeClr>
                                </a:solidFill>
                                <a:prstDash val="solid"/>
                                <a:miter lim="800000"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vert="horz" wrap="square" lIns="68580" tIns="34290" rIns="68580" bIns="34290" numCol="1" anchor="t" anchorCtr="0" compatLnSpc="1"/>
                              <a:lstStyle/>
                              <a:p>
                                <a:endParaRPr lang="en-US" sz="1015"/>
                              </a:p>
                            </p:txBody>
                          </p:sp>
                          <p:sp>
                            <p:nvSpPr>
                              <p:cNvPr id="287" name="Oval 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920414" y="4392507"/>
                                <a:ext cx="81496" cy="8311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12700" cap="flat">
                                <a:noFill/>
                                <a:prstDash val="solid"/>
                                <a:miter lim="800000"/>
                              </a:ln>
                            </p:spPr>
                            <p:txBody>
                              <a:bodyPr vert="horz" wrap="square" lIns="68580" tIns="34290" rIns="68580" bIns="34290" numCol="1" anchor="t" anchorCtr="0" compatLnSpc="1"/>
                              <a:lstStyle/>
                              <a:p>
                                <a:endParaRPr lang="en-US" sz="1015"/>
                              </a:p>
                            </p:txBody>
                          </p:sp>
                          <p:sp>
                            <p:nvSpPr>
                              <p:cNvPr id="288" name="Oval 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647186" y="4286989"/>
                                <a:ext cx="81496" cy="8311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12700" cap="flat">
                                <a:noFill/>
                                <a:prstDash val="solid"/>
                                <a:miter lim="800000"/>
                              </a:ln>
                            </p:spPr>
                            <p:txBody>
                              <a:bodyPr vert="horz" wrap="square" lIns="68580" tIns="34290" rIns="68580" bIns="34290" numCol="1" anchor="t" anchorCtr="0" compatLnSpc="1"/>
                              <a:lstStyle/>
                              <a:p>
                                <a:endParaRPr lang="en-US" sz="1015"/>
                              </a:p>
                            </p:txBody>
                          </p:sp>
                        </p:grpSp>
                        <p:sp>
                          <p:nvSpPr>
                            <p:cNvPr id="282" name="Oval 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532240" y="5376992"/>
                              <a:ext cx="81496" cy="8311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12700" cap="flat">
                              <a:noFill/>
                              <a:prstDash val="solid"/>
                              <a:miter lim="800000"/>
                            </a:ln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  <p:sp>
                          <p:nvSpPr>
                            <p:cNvPr id="283" name="Oval 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692759" y="5179182"/>
                              <a:ext cx="81496" cy="8311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12700" cap="flat">
                              <a:noFill/>
                              <a:prstDash val="solid"/>
                              <a:miter lim="800000"/>
                            </a:ln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  <p:sp>
                          <p:nvSpPr>
                            <p:cNvPr id="284" name="Oval 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679199" y="4922238"/>
                              <a:ext cx="81496" cy="8311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12700" cap="flat">
                              <a:noFill/>
                              <a:prstDash val="solid"/>
                              <a:miter lim="800000"/>
                            </a:ln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256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9221" y="5190744"/>
                      <a:ext cx="81496" cy="8311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 cap="flat">
                      <a:noFill/>
                      <a:prstDash val="solid"/>
                      <a:miter lim="800000"/>
                    </a:ln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sp>
                  <p:nvSpPr>
                    <p:cNvPr id="257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89970" y="5390214"/>
                      <a:ext cx="81496" cy="8311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 cap="flat">
                      <a:noFill/>
                      <a:prstDash val="solid"/>
                      <a:miter lim="800000"/>
                    </a:ln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sp>
                  <p:nvSpPr>
                    <p:cNvPr id="258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53378" y="4986577"/>
                      <a:ext cx="81496" cy="8311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 cap="flat">
                      <a:noFill/>
                      <a:prstDash val="solid"/>
                      <a:miter lim="800000"/>
                    </a:ln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</p:grpSp>
            </p:grpSp>
          </p:grpSp>
        </p:grpSp>
        <p:sp>
          <p:nvSpPr>
            <p:cNvPr id="111" name="Oval 17"/>
            <p:cNvSpPr>
              <a:spLocks noChangeArrowheads="1"/>
            </p:cNvSpPr>
            <p:nvPr/>
          </p:nvSpPr>
          <p:spPr bwMode="auto">
            <a:xfrm>
              <a:off x="6363647" y="4556175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12" name="Oval 7"/>
            <p:cNvSpPr>
              <a:spLocks noChangeArrowheads="1"/>
            </p:cNvSpPr>
            <p:nvPr/>
          </p:nvSpPr>
          <p:spPr bwMode="auto">
            <a:xfrm>
              <a:off x="5641932" y="4060055"/>
              <a:ext cx="614308" cy="620090"/>
            </a:xfrm>
            <a:prstGeom prst="ellipse">
              <a:avLst/>
            </a:prstGeom>
            <a:solidFill>
              <a:srgbClr val="DAB96E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13" name="Oval 11"/>
            <p:cNvSpPr>
              <a:spLocks noChangeArrowheads="1"/>
            </p:cNvSpPr>
            <p:nvPr/>
          </p:nvSpPr>
          <p:spPr bwMode="auto">
            <a:xfrm>
              <a:off x="6582906" y="3146543"/>
              <a:ext cx="354131" cy="359913"/>
            </a:xfrm>
            <a:prstGeom prst="ellipse">
              <a:avLst/>
            </a:prstGeom>
            <a:solidFill>
              <a:srgbClr val="DAB96E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14" name="Oval 12"/>
            <p:cNvSpPr>
              <a:spLocks noChangeArrowheads="1"/>
            </p:cNvSpPr>
            <p:nvPr/>
          </p:nvSpPr>
          <p:spPr bwMode="auto">
            <a:xfrm>
              <a:off x="6470162" y="3690024"/>
              <a:ext cx="537700" cy="543482"/>
            </a:xfrm>
            <a:prstGeom prst="ellipse">
              <a:avLst/>
            </a:prstGeom>
            <a:solidFill>
              <a:srgbClr val="DAB96E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15" name="Oval 13"/>
            <p:cNvSpPr>
              <a:spLocks noChangeArrowheads="1"/>
            </p:cNvSpPr>
            <p:nvPr/>
          </p:nvSpPr>
          <p:spPr bwMode="auto">
            <a:xfrm>
              <a:off x="5686740" y="3065599"/>
              <a:ext cx="601299" cy="607081"/>
            </a:xfrm>
            <a:prstGeom prst="ellipse">
              <a:avLst/>
            </a:prstGeom>
            <a:solidFill>
              <a:srgbClr val="DAB96E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4877299" y="2727367"/>
              <a:ext cx="238496" cy="241387"/>
              <a:chOff x="4877299" y="2727367"/>
              <a:chExt cx="238496" cy="241387"/>
            </a:xfrm>
          </p:grpSpPr>
          <p:sp>
            <p:nvSpPr>
              <p:cNvPr id="229" name="Oval 24"/>
              <p:cNvSpPr>
                <a:spLocks noChangeArrowheads="1"/>
              </p:cNvSpPr>
              <p:nvPr/>
            </p:nvSpPr>
            <p:spPr bwMode="auto">
              <a:xfrm>
                <a:off x="4877299" y="2727367"/>
                <a:ext cx="238496" cy="24138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0" name="Freeform 101"/>
              <p:cNvSpPr>
                <a:spLocks noEditPoints="1"/>
              </p:cNvSpPr>
              <p:nvPr/>
            </p:nvSpPr>
            <p:spPr bwMode="auto">
              <a:xfrm>
                <a:off x="4936897" y="2788607"/>
                <a:ext cx="119300" cy="118906"/>
              </a:xfrm>
              <a:custGeom>
                <a:avLst/>
                <a:gdLst>
                  <a:gd name="T0" fmla="*/ 122 w 128"/>
                  <a:gd name="T1" fmla="*/ 36 h 128"/>
                  <a:gd name="T2" fmla="*/ 128 w 128"/>
                  <a:gd name="T3" fmla="*/ 21 h 128"/>
                  <a:gd name="T4" fmla="*/ 122 w 128"/>
                  <a:gd name="T5" fmla="*/ 6 h 128"/>
                  <a:gd name="T6" fmla="*/ 107 w 128"/>
                  <a:gd name="T7" fmla="*/ 0 h 128"/>
                  <a:gd name="T8" fmla="*/ 92 w 128"/>
                  <a:gd name="T9" fmla="*/ 6 h 128"/>
                  <a:gd name="T10" fmla="*/ 91 w 128"/>
                  <a:gd name="T11" fmla="*/ 8 h 128"/>
                  <a:gd name="T12" fmla="*/ 24 w 128"/>
                  <a:gd name="T13" fmla="*/ 81 h 128"/>
                  <a:gd name="T14" fmla="*/ 24 w 128"/>
                  <a:gd name="T15" fmla="*/ 84 h 128"/>
                  <a:gd name="T16" fmla="*/ 25 w 128"/>
                  <a:gd name="T17" fmla="*/ 85 h 128"/>
                  <a:gd name="T18" fmla="*/ 2 w 128"/>
                  <a:gd name="T19" fmla="*/ 97 h 128"/>
                  <a:gd name="T20" fmla="*/ 1 w 128"/>
                  <a:gd name="T21" fmla="*/ 97 h 128"/>
                  <a:gd name="T22" fmla="*/ 0 w 128"/>
                  <a:gd name="T23" fmla="*/ 99 h 128"/>
                  <a:gd name="T24" fmla="*/ 0 w 128"/>
                  <a:gd name="T25" fmla="*/ 126 h 128"/>
                  <a:gd name="T26" fmla="*/ 1 w 128"/>
                  <a:gd name="T27" fmla="*/ 127 h 128"/>
                  <a:gd name="T28" fmla="*/ 2 w 128"/>
                  <a:gd name="T29" fmla="*/ 128 h 128"/>
                  <a:gd name="T30" fmla="*/ 29 w 128"/>
                  <a:gd name="T31" fmla="*/ 128 h 128"/>
                  <a:gd name="T32" fmla="*/ 29 w 128"/>
                  <a:gd name="T33" fmla="*/ 128 h 128"/>
                  <a:gd name="T34" fmla="*/ 31 w 128"/>
                  <a:gd name="T35" fmla="*/ 127 h 128"/>
                  <a:gd name="T36" fmla="*/ 31 w 128"/>
                  <a:gd name="T37" fmla="*/ 127 h 128"/>
                  <a:gd name="T38" fmla="*/ 43 w 128"/>
                  <a:gd name="T39" fmla="*/ 103 h 128"/>
                  <a:gd name="T40" fmla="*/ 44 w 128"/>
                  <a:gd name="T41" fmla="*/ 104 h 128"/>
                  <a:gd name="T42" fmla="*/ 47 w 128"/>
                  <a:gd name="T43" fmla="*/ 104 h 128"/>
                  <a:gd name="T44" fmla="*/ 120 w 128"/>
                  <a:gd name="T45" fmla="*/ 38 h 128"/>
                  <a:gd name="T46" fmla="*/ 122 w 128"/>
                  <a:gd name="T47" fmla="*/ 36 h 128"/>
                  <a:gd name="T48" fmla="*/ 28 w 128"/>
                  <a:gd name="T49" fmla="*/ 123 h 128"/>
                  <a:gd name="T50" fmla="*/ 5 w 128"/>
                  <a:gd name="T51" fmla="*/ 123 h 128"/>
                  <a:gd name="T52" fmla="*/ 5 w 128"/>
                  <a:gd name="T53" fmla="*/ 100 h 128"/>
                  <a:gd name="T54" fmla="*/ 29 w 128"/>
                  <a:gd name="T55" fmla="*/ 88 h 128"/>
                  <a:gd name="T56" fmla="*/ 33 w 128"/>
                  <a:gd name="T57" fmla="*/ 92 h 128"/>
                  <a:gd name="T58" fmla="*/ 20 w 128"/>
                  <a:gd name="T59" fmla="*/ 105 h 128"/>
                  <a:gd name="T60" fmla="*/ 20 w 128"/>
                  <a:gd name="T61" fmla="*/ 108 h 128"/>
                  <a:gd name="T62" fmla="*/ 23 w 128"/>
                  <a:gd name="T63" fmla="*/ 108 h 128"/>
                  <a:gd name="T64" fmla="*/ 36 w 128"/>
                  <a:gd name="T65" fmla="*/ 95 h 128"/>
                  <a:gd name="T66" fmla="*/ 40 w 128"/>
                  <a:gd name="T67" fmla="*/ 99 h 128"/>
                  <a:gd name="T68" fmla="*/ 28 w 128"/>
                  <a:gd name="T69" fmla="*/ 123 h 128"/>
                  <a:gd name="T70" fmla="*/ 117 w 128"/>
                  <a:gd name="T71" fmla="*/ 34 h 128"/>
                  <a:gd name="T72" fmla="*/ 46 w 128"/>
                  <a:gd name="T73" fmla="*/ 99 h 128"/>
                  <a:gd name="T74" fmla="*/ 29 w 128"/>
                  <a:gd name="T75" fmla="*/ 82 h 128"/>
                  <a:gd name="T76" fmla="*/ 94 w 128"/>
                  <a:gd name="T77" fmla="*/ 11 h 128"/>
                  <a:gd name="T78" fmla="*/ 95 w 128"/>
                  <a:gd name="T79" fmla="*/ 9 h 128"/>
                  <a:gd name="T80" fmla="*/ 107 w 128"/>
                  <a:gd name="T81" fmla="*/ 5 h 128"/>
                  <a:gd name="T82" fmla="*/ 119 w 128"/>
                  <a:gd name="T83" fmla="*/ 9 h 128"/>
                  <a:gd name="T84" fmla="*/ 119 w 128"/>
                  <a:gd name="T85" fmla="*/ 33 h 128"/>
                  <a:gd name="T86" fmla="*/ 117 w 128"/>
                  <a:gd name="T87" fmla="*/ 3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8" h="128">
                    <a:moveTo>
                      <a:pt x="122" y="36"/>
                    </a:moveTo>
                    <a:cubicBezTo>
                      <a:pt x="126" y="32"/>
                      <a:pt x="128" y="27"/>
                      <a:pt x="128" y="21"/>
                    </a:cubicBezTo>
                    <a:cubicBezTo>
                      <a:pt x="128" y="16"/>
                      <a:pt x="126" y="10"/>
                      <a:pt x="122" y="6"/>
                    </a:cubicBezTo>
                    <a:cubicBezTo>
                      <a:pt x="118" y="2"/>
                      <a:pt x="112" y="0"/>
                      <a:pt x="107" y="0"/>
                    </a:cubicBezTo>
                    <a:cubicBezTo>
                      <a:pt x="101" y="0"/>
                      <a:pt x="96" y="2"/>
                      <a:pt x="92" y="6"/>
                    </a:cubicBezTo>
                    <a:cubicBezTo>
                      <a:pt x="91" y="7"/>
                      <a:pt x="91" y="7"/>
                      <a:pt x="91" y="8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3" y="82"/>
                      <a:pt x="23" y="83"/>
                      <a:pt x="24" y="84"/>
                    </a:cubicBezTo>
                    <a:cubicBezTo>
                      <a:pt x="25" y="85"/>
                      <a:pt x="25" y="85"/>
                      <a:pt x="25" y="85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0" y="98"/>
                      <a:pt x="0" y="98"/>
                      <a:pt x="0" y="99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26"/>
                      <a:pt x="0" y="127"/>
                      <a:pt x="1" y="127"/>
                    </a:cubicBezTo>
                    <a:cubicBezTo>
                      <a:pt x="1" y="128"/>
                      <a:pt x="2" y="128"/>
                      <a:pt x="2" y="128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30" y="128"/>
                      <a:pt x="30" y="128"/>
                      <a:pt x="31" y="127"/>
                    </a:cubicBezTo>
                    <a:cubicBezTo>
                      <a:pt x="31" y="127"/>
                      <a:pt x="31" y="127"/>
                      <a:pt x="31" y="127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4" y="104"/>
                      <a:pt x="44" y="104"/>
                      <a:pt x="44" y="104"/>
                    </a:cubicBezTo>
                    <a:cubicBezTo>
                      <a:pt x="45" y="105"/>
                      <a:pt x="46" y="105"/>
                      <a:pt x="47" y="104"/>
                    </a:cubicBezTo>
                    <a:cubicBezTo>
                      <a:pt x="120" y="38"/>
                      <a:pt x="120" y="38"/>
                      <a:pt x="120" y="38"/>
                    </a:cubicBezTo>
                    <a:cubicBezTo>
                      <a:pt x="121" y="37"/>
                      <a:pt x="121" y="37"/>
                      <a:pt x="122" y="36"/>
                    </a:cubicBezTo>
                    <a:close/>
                    <a:moveTo>
                      <a:pt x="28" y="123"/>
                    </a:moveTo>
                    <a:cubicBezTo>
                      <a:pt x="5" y="123"/>
                      <a:pt x="5" y="123"/>
                      <a:pt x="5" y="123"/>
                    </a:cubicBezTo>
                    <a:cubicBezTo>
                      <a:pt x="5" y="100"/>
                      <a:pt x="5" y="100"/>
                      <a:pt x="5" y="100"/>
                    </a:cubicBezTo>
                    <a:cubicBezTo>
                      <a:pt x="29" y="88"/>
                      <a:pt x="29" y="88"/>
                      <a:pt x="29" y="88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19" y="106"/>
                      <a:pt x="19" y="108"/>
                      <a:pt x="20" y="108"/>
                    </a:cubicBezTo>
                    <a:cubicBezTo>
                      <a:pt x="20" y="109"/>
                      <a:pt x="22" y="109"/>
                      <a:pt x="23" y="108"/>
                    </a:cubicBezTo>
                    <a:cubicBezTo>
                      <a:pt x="36" y="95"/>
                      <a:pt x="36" y="95"/>
                      <a:pt x="36" y="95"/>
                    </a:cubicBezTo>
                    <a:cubicBezTo>
                      <a:pt x="40" y="99"/>
                      <a:pt x="40" y="99"/>
                      <a:pt x="40" y="99"/>
                    </a:cubicBezTo>
                    <a:lnTo>
                      <a:pt x="28" y="123"/>
                    </a:lnTo>
                    <a:close/>
                    <a:moveTo>
                      <a:pt x="117" y="34"/>
                    </a:moveTo>
                    <a:cubicBezTo>
                      <a:pt x="46" y="99"/>
                      <a:pt x="46" y="99"/>
                      <a:pt x="46" y="99"/>
                    </a:cubicBezTo>
                    <a:cubicBezTo>
                      <a:pt x="29" y="82"/>
                      <a:pt x="29" y="82"/>
                      <a:pt x="29" y="82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94" y="10"/>
                      <a:pt x="95" y="10"/>
                      <a:pt x="95" y="9"/>
                    </a:cubicBezTo>
                    <a:cubicBezTo>
                      <a:pt x="98" y="6"/>
                      <a:pt x="102" y="5"/>
                      <a:pt x="107" y="5"/>
                    </a:cubicBezTo>
                    <a:cubicBezTo>
                      <a:pt x="111" y="5"/>
                      <a:pt x="115" y="6"/>
                      <a:pt x="119" y="9"/>
                    </a:cubicBezTo>
                    <a:cubicBezTo>
                      <a:pt x="125" y="16"/>
                      <a:pt x="125" y="26"/>
                      <a:pt x="119" y="33"/>
                    </a:cubicBezTo>
                    <a:cubicBezTo>
                      <a:pt x="118" y="33"/>
                      <a:pt x="118" y="34"/>
                      <a:pt x="117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sp>
          <p:nvSpPr>
            <p:cNvPr id="117" name="Freeform 103"/>
            <p:cNvSpPr>
              <a:spLocks noEditPoints="1"/>
            </p:cNvSpPr>
            <p:nvPr/>
          </p:nvSpPr>
          <p:spPr bwMode="auto">
            <a:xfrm flipH="1" flipV="1">
              <a:off x="6689457" y="3256218"/>
              <a:ext cx="141028" cy="140562"/>
            </a:xfrm>
            <a:custGeom>
              <a:avLst/>
              <a:gdLst>
                <a:gd name="T0" fmla="*/ 23 w 128"/>
                <a:gd name="T1" fmla="*/ 128 h 128"/>
                <a:gd name="T2" fmla="*/ 23 w 128"/>
                <a:gd name="T3" fmla="*/ 128 h 128"/>
                <a:gd name="T4" fmla="*/ 25 w 128"/>
                <a:gd name="T5" fmla="*/ 127 h 128"/>
                <a:gd name="T6" fmla="*/ 123 w 128"/>
                <a:gd name="T7" fmla="*/ 29 h 128"/>
                <a:gd name="T8" fmla="*/ 128 w 128"/>
                <a:gd name="T9" fmla="*/ 17 h 128"/>
                <a:gd name="T10" fmla="*/ 123 w 128"/>
                <a:gd name="T11" fmla="*/ 5 h 128"/>
                <a:gd name="T12" fmla="*/ 111 w 128"/>
                <a:gd name="T13" fmla="*/ 0 h 128"/>
                <a:gd name="T14" fmla="*/ 99 w 128"/>
                <a:gd name="T15" fmla="*/ 5 h 128"/>
                <a:gd name="T16" fmla="*/ 1 w 128"/>
                <a:gd name="T17" fmla="*/ 103 h 128"/>
                <a:gd name="T18" fmla="*/ 0 w 128"/>
                <a:gd name="T19" fmla="*/ 105 h 128"/>
                <a:gd name="T20" fmla="*/ 0 w 128"/>
                <a:gd name="T21" fmla="*/ 105 h 128"/>
                <a:gd name="T22" fmla="*/ 0 w 128"/>
                <a:gd name="T23" fmla="*/ 126 h 128"/>
                <a:gd name="T24" fmla="*/ 1 w 128"/>
                <a:gd name="T25" fmla="*/ 127 h 128"/>
                <a:gd name="T26" fmla="*/ 2 w 128"/>
                <a:gd name="T27" fmla="*/ 128 h 128"/>
                <a:gd name="T28" fmla="*/ 23 w 128"/>
                <a:gd name="T29" fmla="*/ 128 h 128"/>
                <a:gd name="T30" fmla="*/ 99 w 128"/>
                <a:gd name="T31" fmla="*/ 11 h 128"/>
                <a:gd name="T32" fmla="*/ 102 w 128"/>
                <a:gd name="T33" fmla="*/ 8 h 128"/>
                <a:gd name="T34" fmla="*/ 120 w 128"/>
                <a:gd name="T35" fmla="*/ 8 h 128"/>
                <a:gd name="T36" fmla="*/ 123 w 128"/>
                <a:gd name="T37" fmla="*/ 17 h 128"/>
                <a:gd name="T38" fmla="*/ 120 w 128"/>
                <a:gd name="T39" fmla="*/ 26 h 128"/>
                <a:gd name="T40" fmla="*/ 116 w 128"/>
                <a:gd name="T41" fmla="*/ 30 h 128"/>
                <a:gd name="T42" fmla="*/ 98 w 128"/>
                <a:gd name="T43" fmla="*/ 12 h 128"/>
                <a:gd name="T44" fmla="*/ 99 w 128"/>
                <a:gd name="T45" fmla="*/ 11 h 128"/>
                <a:gd name="T46" fmla="*/ 95 w 128"/>
                <a:gd name="T47" fmla="*/ 15 h 128"/>
                <a:gd name="T48" fmla="*/ 113 w 128"/>
                <a:gd name="T49" fmla="*/ 33 h 128"/>
                <a:gd name="T50" fmla="*/ 106 w 128"/>
                <a:gd name="T51" fmla="*/ 40 h 128"/>
                <a:gd name="T52" fmla="*/ 88 w 128"/>
                <a:gd name="T53" fmla="*/ 22 h 128"/>
                <a:gd name="T54" fmla="*/ 95 w 128"/>
                <a:gd name="T55" fmla="*/ 15 h 128"/>
                <a:gd name="T56" fmla="*/ 5 w 128"/>
                <a:gd name="T57" fmla="*/ 105 h 128"/>
                <a:gd name="T58" fmla="*/ 84 w 128"/>
                <a:gd name="T59" fmla="*/ 27 h 128"/>
                <a:gd name="T60" fmla="*/ 85 w 128"/>
                <a:gd name="T61" fmla="*/ 26 h 128"/>
                <a:gd name="T62" fmla="*/ 102 w 128"/>
                <a:gd name="T63" fmla="*/ 43 h 128"/>
                <a:gd name="T64" fmla="*/ 22 w 128"/>
                <a:gd name="T65" fmla="*/ 123 h 128"/>
                <a:gd name="T66" fmla="*/ 5 w 128"/>
                <a:gd name="T67" fmla="*/ 123 h 128"/>
                <a:gd name="T68" fmla="*/ 5 w 128"/>
                <a:gd name="T69" fmla="*/ 106 h 128"/>
                <a:gd name="T70" fmla="*/ 5 w 128"/>
                <a:gd name="T71" fmla="*/ 10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8" h="128">
                  <a:moveTo>
                    <a:pt x="23" y="128"/>
                  </a:moveTo>
                  <a:cubicBezTo>
                    <a:pt x="23" y="128"/>
                    <a:pt x="23" y="128"/>
                    <a:pt x="23" y="128"/>
                  </a:cubicBezTo>
                  <a:cubicBezTo>
                    <a:pt x="24" y="128"/>
                    <a:pt x="24" y="128"/>
                    <a:pt x="25" y="127"/>
                  </a:cubicBezTo>
                  <a:cubicBezTo>
                    <a:pt x="26" y="126"/>
                    <a:pt x="122" y="30"/>
                    <a:pt x="123" y="29"/>
                  </a:cubicBezTo>
                  <a:cubicBezTo>
                    <a:pt x="126" y="26"/>
                    <a:pt x="128" y="22"/>
                    <a:pt x="128" y="17"/>
                  </a:cubicBezTo>
                  <a:cubicBezTo>
                    <a:pt x="128" y="13"/>
                    <a:pt x="126" y="8"/>
                    <a:pt x="123" y="5"/>
                  </a:cubicBezTo>
                  <a:cubicBezTo>
                    <a:pt x="120" y="2"/>
                    <a:pt x="115" y="0"/>
                    <a:pt x="111" y="0"/>
                  </a:cubicBezTo>
                  <a:cubicBezTo>
                    <a:pt x="106" y="0"/>
                    <a:pt x="102" y="2"/>
                    <a:pt x="99" y="5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0" y="104"/>
                    <a:pt x="0" y="104"/>
                    <a:pt x="0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0" y="127"/>
                    <a:pt x="1" y="127"/>
                  </a:cubicBezTo>
                  <a:cubicBezTo>
                    <a:pt x="1" y="128"/>
                    <a:pt x="2" y="128"/>
                    <a:pt x="2" y="128"/>
                  </a:cubicBezTo>
                  <a:lnTo>
                    <a:pt x="23" y="128"/>
                  </a:lnTo>
                  <a:close/>
                  <a:moveTo>
                    <a:pt x="99" y="11"/>
                  </a:moveTo>
                  <a:cubicBezTo>
                    <a:pt x="101" y="9"/>
                    <a:pt x="102" y="8"/>
                    <a:pt x="102" y="8"/>
                  </a:cubicBezTo>
                  <a:cubicBezTo>
                    <a:pt x="107" y="3"/>
                    <a:pt x="115" y="3"/>
                    <a:pt x="120" y="8"/>
                  </a:cubicBezTo>
                  <a:cubicBezTo>
                    <a:pt x="122" y="11"/>
                    <a:pt x="123" y="14"/>
                    <a:pt x="123" y="17"/>
                  </a:cubicBezTo>
                  <a:cubicBezTo>
                    <a:pt x="123" y="20"/>
                    <a:pt x="122" y="24"/>
                    <a:pt x="120" y="26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98" y="12"/>
                    <a:pt x="98" y="12"/>
                    <a:pt x="98" y="12"/>
                  </a:cubicBezTo>
                  <a:lnTo>
                    <a:pt x="99" y="11"/>
                  </a:lnTo>
                  <a:close/>
                  <a:moveTo>
                    <a:pt x="95" y="15"/>
                  </a:moveTo>
                  <a:cubicBezTo>
                    <a:pt x="113" y="33"/>
                    <a:pt x="113" y="33"/>
                    <a:pt x="113" y="33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88" y="22"/>
                    <a:pt x="88" y="22"/>
                    <a:pt x="88" y="22"/>
                  </a:cubicBezTo>
                  <a:lnTo>
                    <a:pt x="95" y="15"/>
                  </a:lnTo>
                  <a:close/>
                  <a:moveTo>
                    <a:pt x="5" y="105"/>
                  </a:moveTo>
                  <a:cubicBezTo>
                    <a:pt x="13" y="98"/>
                    <a:pt x="58" y="53"/>
                    <a:pt x="84" y="27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22" y="123"/>
                    <a:pt x="22" y="123"/>
                    <a:pt x="22" y="123"/>
                  </a:cubicBezTo>
                  <a:cubicBezTo>
                    <a:pt x="5" y="123"/>
                    <a:pt x="5" y="123"/>
                    <a:pt x="5" y="123"/>
                  </a:cubicBezTo>
                  <a:cubicBezTo>
                    <a:pt x="5" y="106"/>
                    <a:pt x="5" y="106"/>
                    <a:pt x="5" y="106"/>
                  </a:cubicBezTo>
                  <a:lnTo>
                    <a:pt x="5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8" name="Freeform 104"/>
            <p:cNvSpPr>
              <a:spLocks noEditPoints="1"/>
            </p:cNvSpPr>
            <p:nvPr/>
          </p:nvSpPr>
          <p:spPr bwMode="auto">
            <a:xfrm>
              <a:off x="6620814" y="3813409"/>
              <a:ext cx="236397" cy="296713"/>
            </a:xfrm>
            <a:custGeom>
              <a:avLst/>
              <a:gdLst>
                <a:gd name="T0" fmla="*/ 87 w 103"/>
                <a:gd name="T1" fmla="*/ 99 h 129"/>
                <a:gd name="T2" fmla="*/ 87 w 103"/>
                <a:gd name="T3" fmla="*/ 30 h 129"/>
                <a:gd name="T4" fmla="*/ 99 w 103"/>
                <a:gd name="T5" fmla="*/ 18 h 129"/>
                <a:gd name="T6" fmla="*/ 99 w 103"/>
                <a:gd name="T7" fmla="*/ 4 h 129"/>
                <a:gd name="T8" fmla="*/ 85 w 103"/>
                <a:gd name="T9" fmla="*/ 4 h 129"/>
                <a:gd name="T10" fmla="*/ 73 w 103"/>
                <a:gd name="T11" fmla="*/ 16 h 129"/>
                <a:gd name="T12" fmla="*/ 6 w 103"/>
                <a:gd name="T13" fmla="*/ 16 h 129"/>
                <a:gd name="T14" fmla="*/ 0 w 103"/>
                <a:gd name="T15" fmla="*/ 22 h 129"/>
                <a:gd name="T16" fmla="*/ 0 w 103"/>
                <a:gd name="T17" fmla="*/ 123 h 129"/>
                <a:gd name="T18" fmla="*/ 6 w 103"/>
                <a:gd name="T19" fmla="*/ 129 h 129"/>
                <a:gd name="T20" fmla="*/ 57 w 103"/>
                <a:gd name="T21" fmla="*/ 129 h 129"/>
                <a:gd name="T22" fmla="*/ 58 w 103"/>
                <a:gd name="T23" fmla="*/ 128 h 129"/>
                <a:gd name="T24" fmla="*/ 86 w 103"/>
                <a:gd name="T25" fmla="*/ 101 h 129"/>
                <a:gd name="T26" fmla="*/ 87 w 103"/>
                <a:gd name="T27" fmla="*/ 99 h 129"/>
                <a:gd name="T28" fmla="*/ 88 w 103"/>
                <a:gd name="T29" fmla="*/ 7 h 129"/>
                <a:gd name="T30" fmla="*/ 92 w 103"/>
                <a:gd name="T31" fmla="*/ 6 h 129"/>
                <a:gd name="T32" fmla="*/ 96 w 103"/>
                <a:gd name="T33" fmla="*/ 7 h 129"/>
                <a:gd name="T34" fmla="*/ 97 w 103"/>
                <a:gd name="T35" fmla="*/ 11 h 129"/>
                <a:gd name="T36" fmla="*/ 96 w 103"/>
                <a:gd name="T37" fmla="*/ 14 h 129"/>
                <a:gd name="T38" fmla="*/ 47 w 103"/>
                <a:gd name="T39" fmla="*/ 62 h 129"/>
                <a:gd name="T40" fmla="*/ 40 w 103"/>
                <a:gd name="T41" fmla="*/ 62 h 129"/>
                <a:gd name="T42" fmla="*/ 40 w 103"/>
                <a:gd name="T43" fmla="*/ 55 h 129"/>
                <a:gd name="T44" fmla="*/ 88 w 103"/>
                <a:gd name="T45" fmla="*/ 7 h 129"/>
                <a:gd name="T46" fmla="*/ 57 w 103"/>
                <a:gd name="T47" fmla="*/ 123 h 129"/>
                <a:gd name="T48" fmla="*/ 57 w 103"/>
                <a:gd name="T49" fmla="*/ 99 h 129"/>
                <a:gd name="T50" fmla="*/ 81 w 103"/>
                <a:gd name="T51" fmla="*/ 99 h 129"/>
                <a:gd name="T52" fmla="*/ 57 w 103"/>
                <a:gd name="T53" fmla="*/ 123 h 129"/>
                <a:gd name="T54" fmla="*/ 82 w 103"/>
                <a:gd name="T55" fmla="*/ 95 h 129"/>
                <a:gd name="T56" fmla="*/ 58 w 103"/>
                <a:gd name="T57" fmla="*/ 95 h 129"/>
                <a:gd name="T58" fmla="*/ 52 w 103"/>
                <a:gd name="T59" fmla="*/ 101 h 129"/>
                <a:gd name="T60" fmla="*/ 52 w 103"/>
                <a:gd name="T61" fmla="*/ 124 h 129"/>
                <a:gd name="T62" fmla="*/ 5 w 103"/>
                <a:gd name="T63" fmla="*/ 124 h 129"/>
                <a:gd name="T64" fmla="*/ 5 w 103"/>
                <a:gd name="T65" fmla="*/ 20 h 129"/>
                <a:gd name="T66" fmla="*/ 68 w 103"/>
                <a:gd name="T67" fmla="*/ 20 h 129"/>
                <a:gd name="T68" fmla="*/ 36 w 103"/>
                <a:gd name="T69" fmla="*/ 53 h 129"/>
                <a:gd name="T70" fmla="*/ 36 w 103"/>
                <a:gd name="T71" fmla="*/ 54 h 129"/>
                <a:gd name="T72" fmla="*/ 36 w 103"/>
                <a:gd name="T73" fmla="*/ 65 h 129"/>
                <a:gd name="T74" fmla="*/ 36 w 103"/>
                <a:gd name="T75" fmla="*/ 66 h 129"/>
                <a:gd name="T76" fmla="*/ 38 w 103"/>
                <a:gd name="T77" fmla="*/ 67 h 129"/>
                <a:gd name="T78" fmla="*/ 48 w 103"/>
                <a:gd name="T79" fmla="*/ 67 h 129"/>
                <a:gd name="T80" fmla="*/ 50 w 103"/>
                <a:gd name="T81" fmla="*/ 66 h 129"/>
                <a:gd name="T82" fmla="*/ 50 w 103"/>
                <a:gd name="T83" fmla="*/ 66 h 129"/>
                <a:gd name="T84" fmla="*/ 82 w 103"/>
                <a:gd name="T85" fmla="*/ 34 h 129"/>
                <a:gd name="T86" fmla="*/ 82 w 103"/>
                <a:gd name="T87" fmla="*/ 9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3" h="129">
                  <a:moveTo>
                    <a:pt x="87" y="99"/>
                  </a:moveTo>
                  <a:cubicBezTo>
                    <a:pt x="87" y="30"/>
                    <a:pt x="87" y="30"/>
                    <a:pt x="87" y="30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103" y="14"/>
                    <a:pt x="103" y="8"/>
                    <a:pt x="99" y="4"/>
                  </a:cubicBezTo>
                  <a:cubicBezTo>
                    <a:pt x="95" y="0"/>
                    <a:pt x="89" y="0"/>
                    <a:pt x="85" y="4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" y="16"/>
                    <a:pt x="0" y="18"/>
                    <a:pt x="0" y="22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6"/>
                    <a:pt x="3" y="129"/>
                    <a:pt x="6" y="129"/>
                  </a:cubicBezTo>
                  <a:cubicBezTo>
                    <a:pt x="57" y="129"/>
                    <a:pt x="57" y="129"/>
                    <a:pt x="57" y="129"/>
                  </a:cubicBezTo>
                  <a:cubicBezTo>
                    <a:pt x="57" y="129"/>
                    <a:pt x="58" y="129"/>
                    <a:pt x="58" y="128"/>
                  </a:cubicBezTo>
                  <a:cubicBezTo>
                    <a:pt x="86" y="101"/>
                    <a:pt x="86" y="101"/>
                    <a:pt x="86" y="101"/>
                  </a:cubicBezTo>
                  <a:cubicBezTo>
                    <a:pt x="86" y="101"/>
                    <a:pt x="87" y="100"/>
                    <a:pt x="87" y="99"/>
                  </a:cubicBezTo>
                  <a:close/>
                  <a:moveTo>
                    <a:pt x="88" y="7"/>
                  </a:moveTo>
                  <a:cubicBezTo>
                    <a:pt x="90" y="6"/>
                    <a:pt x="91" y="6"/>
                    <a:pt x="92" y="6"/>
                  </a:cubicBezTo>
                  <a:cubicBezTo>
                    <a:pt x="93" y="6"/>
                    <a:pt x="94" y="6"/>
                    <a:pt x="96" y="7"/>
                  </a:cubicBezTo>
                  <a:cubicBezTo>
                    <a:pt x="96" y="8"/>
                    <a:pt x="97" y="9"/>
                    <a:pt x="97" y="11"/>
                  </a:cubicBezTo>
                  <a:cubicBezTo>
                    <a:pt x="97" y="12"/>
                    <a:pt x="96" y="13"/>
                    <a:pt x="96" y="14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55"/>
                    <a:pt x="40" y="55"/>
                    <a:pt x="40" y="55"/>
                  </a:cubicBezTo>
                  <a:lnTo>
                    <a:pt x="88" y="7"/>
                  </a:lnTo>
                  <a:close/>
                  <a:moveTo>
                    <a:pt x="57" y="123"/>
                  </a:moveTo>
                  <a:cubicBezTo>
                    <a:pt x="57" y="99"/>
                    <a:pt x="57" y="99"/>
                    <a:pt x="57" y="99"/>
                  </a:cubicBezTo>
                  <a:cubicBezTo>
                    <a:pt x="81" y="99"/>
                    <a:pt x="81" y="99"/>
                    <a:pt x="81" y="99"/>
                  </a:cubicBezTo>
                  <a:lnTo>
                    <a:pt x="57" y="123"/>
                  </a:lnTo>
                  <a:close/>
                  <a:moveTo>
                    <a:pt x="82" y="95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5" y="95"/>
                    <a:pt x="52" y="97"/>
                    <a:pt x="52" y="101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" y="124"/>
                    <a:pt x="5" y="124"/>
                    <a:pt x="5" y="124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6" y="53"/>
                    <a:pt x="36" y="54"/>
                    <a:pt x="36" y="54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6"/>
                    <a:pt x="36" y="66"/>
                  </a:cubicBezTo>
                  <a:cubicBezTo>
                    <a:pt x="37" y="67"/>
                    <a:pt x="37" y="67"/>
                    <a:pt x="3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9" y="67"/>
                    <a:pt x="49" y="67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82" y="34"/>
                    <a:pt x="82" y="34"/>
                    <a:pt x="82" y="34"/>
                  </a:cubicBezTo>
                  <a:lnTo>
                    <a:pt x="82" y="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grpSp>
          <p:nvGrpSpPr>
            <p:cNvPr id="119" name="组合 118"/>
            <p:cNvGrpSpPr/>
            <p:nvPr/>
          </p:nvGrpSpPr>
          <p:grpSpPr>
            <a:xfrm>
              <a:off x="5682404" y="2445509"/>
              <a:ext cx="276078" cy="281859"/>
              <a:chOff x="5682404" y="2445509"/>
              <a:chExt cx="276078" cy="281859"/>
            </a:xfrm>
          </p:grpSpPr>
          <p:sp>
            <p:nvSpPr>
              <p:cNvPr id="227" name="Oval 21"/>
              <p:cNvSpPr>
                <a:spLocks noChangeArrowheads="1"/>
              </p:cNvSpPr>
              <p:nvPr/>
            </p:nvSpPr>
            <p:spPr bwMode="auto">
              <a:xfrm>
                <a:off x="5682404" y="2445509"/>
                <a:ext cx="276078" cy="281859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28" name="Freeform 105"/>
              <p:cNvSpPr>
                <a:spLocks noEditPoints="1"/>
              </p:cNvSpPr>
              <p:nvPr/>
            </p:nvSpPr>
            <p:spPr bwMode="auto">
              <a:xfrm>
                <a:off x="5751092" y="2524640"/>
                <a:ext cx="138703" cy="123596"/>
              </a:xfrm>
              <a:custGeom>
                <a:avLst/>
                <a:gdLst>
                  <a:gd name="T0" fmla="*/ 101 w 128"/>
                  <a:gd name="T1" fmla="*/ 41 h 114"/>
                  <a:gd name="T2" fmla="*/ 125 w 128"/>
                  <a:gd name="T3" fmla="*/ 17 h 114"/>
                  <a:gd name="T4" fmla="*/ 128 w 128"/>
                  <a:gd name="T5" fmla="*/ 10 h 114"/>
                  <a:gd name="T6" fmla="*/ 125 w 128"/>
                  <a:gd name="T7" fmla="*/ 3 h 114"/>
                  <a:gd name="T8" fmla="*/ 111 w 128"/>
                  <a:gd name="T9" fmla="*/ 3 h 114"/>
                  <a:gd name="T10" fmla="*/ 87 w 128"/>
                  <a:gd name="T11" fmla="*/ 27 h 114"/>
                  <a:gd name="T12" fmla="*/ 6 w 128"/>
                  <a:gd name="T13" fmla="*/ 27 h 114"/>
                  <a:gd name="T14" fmla="*/ 0 w 128"/>
                  <a:gd name="T15" fmla="*/ 33 h 114"/>
                  <a:gd name="T16" fmla="*/ 0 w 128"/>
                  <a:gd name="T17" fmla="*/ 108 h 114"/>
                  <a:gd name="T18" fmla="*/ 6 w 128"/>
                  <a:gd name="T19" fmla="*/ 114 h 114"/>
                  <a:gd name="T20" fmla="*/ 95 w 128"/>
                  <a:gd name="T21" fmla="*/ 114 h 114"/>
                  <a:gd name="T22" fmla="*/ 101 w 128"/>
                  <a:gd name="T23" fmla="*/ 108 h 114"/>
                  <a:gd name="T24" fmla="*/ 101 w 128"/>
                  <a:gd name="T25" fmla="*/ 41 h 114"/>
                  <a:gd name="T26" fmla="*/ 96 w 128"/>
                  <a:gd name="T27" fmla="*/ 109 h 114"/>
                  <a:gd name="T28" fmla="*/ 5 w 128"/>
                  <a:gd name="T29" fmla="*/ 109 h 114"/>
                  <a:gd name="T30" fmla="*/ 5 w 128"/>
                  <a:gd name="T31" fmla="*/ 32 h 114"/>
                  <a:gd name="T32" fmla="*/ 83 w 128"/>
                  <a:gd name="T33" fmla="*/ 32 h 114"/>
                  <a:gd name="T34" fmla="*/ 63 w 128"/>
                  <a:gd name="T35" fmla="*/ 52 h 114"/>
                  <a:gd name="T36" fmla="*/ 62 w 128"/>
                  <a:gd name="T37" fmla="*/ 54 h 114"/>
                  <a:gd name="T38" fmla="*/ 62 w 128"/>
                  <a:gd name="T39" fmla="*/ 64 h 114"/>
                  <a:gd name="T40" fmla="*/ 63 w 128"/>
                  <a:gd name="T41" fmla="*/ 66 h 114"/>
                  <a:gd name="T42" fmla="*/ 64 w 128"/>
                  <a:gd name="T43" fmla="*/ 66 h 114"/>
                  <a:gd name="T44" fmla="*/ 75 w 128"/>
                  <a:gd name="T45" fmla="*/ 66 h 114"/>
                  <a:gd name="T46" fmla="*/ 76 w 128"/>
                  <a:gd name="T47" fmla="*/ 66 h 114"/>
                  <a:gd name="T48" fmla="*/ 76 w 128"/>
                  <a:gd name="T49" fmla="*/ 66 h 114"/>
                  <a:gd name="T50" fmla="*/ 96 w 128"/>
                  <a:gd name="T51" fmla="*/ 46 h 114"/>
                  <a:gd name="T52" fmla="*/ 96 w 128"/>
                  <a:gd name="T53" fmla="*/ 109 h 114"/>
                  <a:gd name="T54" fmla="*/ 74 w 128"/>
                  <a:gd name="T55" fmla="*/ 62 h 114"/>
                  <a:gd name="T56" fmla="*/ 67 w 128"/>
                  <a:gd name="T57" fmla="*/ 62 h 114"/>
                  <a:gd name="T58" fmla="*/ 67 w 128"/>
                  <a:gd name="T59" fmla="*/ 55 h 114"/>
                  <a:gd name="T60" fmla="*/ 115 w 128"/>
                  <a:gd name="T61" fmla="*/ 6 h 114"/>
                  <a:gd name="T62" fmla="*/ 118 w 128"/>
                  <a:gd name="T63" fmla="*/ 5 h 114"/>
                  <a:gd name="T64" fmla="*/ 122 w 128"/>
                  <a:gd name="T65" fmla="*/ 6 h 114"/>
                  <a:gd name="T66" fmla="*/ 122 w 128"/>
                  <a:gd name="T67" fmla="*/ 14 h 114"/>
                  <a:gd name="T68" fmla="*/ 74 w 128"/>
                  <a:gd name="T69" fmla="*/ 6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114">
                    <a:moveTo>
                      <a:pt x="101" y="41"/>
                    </a:moveTo>
                    <a:cubicBezTo>
                      <a:pt x="125" y="17"/>
                      <a:pt x="125" y="17"/>
                      <a:pt x="125" y="17"/>
                    </a:cubicBezTo>
                    <a:cubicBezTo>
                      <a:pt x="127" y="15"/>
                      <a:pt x="128" y="13"/>
                      <a:pt x="128" y="10"/>
                    </a:cubicBezTo>
                    <a:cubicBezTo>
                      <a:pt x="128" y="8"/>
                      <a:pt x="127" y="5"/>
                      <a:pt x="125" y="3"/>
                    </a:cubicBezTo>
                    <a:cubicBezTo>
                      <a:pt x="121" y="0"/>
                      <a:pt x="115" y="0"/>
                      <a:pt x="111" y="3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3" y="27"/>
                      <a:pt x="0" y="30"/>
                      <a:pt x="0" y="33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111"/>
                      <a:pt x="3" y="114"/>
                      <a:pt x="6" y="114"/>
                    </a:cubicBezTo>
                    <a:cubicBezTo>
                      <a:pt x="95" y="114"/>
                      <a:pt x="95" y="114"/>
                      <a:pt x="95" y="114"/>
                    </a:cubicBezTo>
                    <a:cubicBezTo>
                      <a:pt x="98" y="114"/>
                      <a:pt x="101" y="111"/>
                      <a:pt x="101" y="108"/>
                    </a:cubicBezTo>
                    <a:lnTo>
                      <a:pt x="101" y="41"/>
                    </a:lnTo>
                    <a:close/>
                    <a:moveTo>
                      <a:pt x="96" y="109"/>
                    </a:moveTo>
                    <a:cubicBezTo>
                      <a:pt x="5" y="109"/>
                      <a:pt x="5" y="109"/>
                      <a:pt x="5" y="109"/>
                    </a:cubicBezTo>
                    <a:cubicBezTo>
                      <a:pt x="5" y="32"/>
                      <a:pt x="5" y="32"/>
                      <a:pt x="5" y="32"/>
                    </a:cubicBezTo>
                    <a:cubicBezTo>
                      <a:pt x="83" y="32"/>
                      <a:pt x="83" y="32"/>
                      <a:pt x="83" y="32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62" y="52"/>
                      <a:pt x="62" y="53"/>
                      <a:pt x="62" y="54"/>
                    </a:cubicBezTo>
                    <a:cubicBezTo>
                      <a:pt x="62" y="64"/>
                      <a:pt x="62" y="64"/>
                      <a:pt x="62" y="64"/>
                    </a:cubicBezTo>
                    <a:cubicBezTo>
                      <a:pt x="62" y="65"/>
                      <a:pt x="62" y="65"/>
                      <a:pt x="63" y="66"/>
                    </a:cubicBezTo>
                    <a:cubicBezTo>
                      <a:pt x="63" y="66"/>
                      <a:pt x="64" y="66"/>
                      <a:pt x="64" y="66"/>
                    </a:cubicBezTo>
                    <a:cubicBezTo>
                      <a:pt x="75" y="66"/>
                      <a:pt x="75" y="66"/>
                      <a:pt x="75" y="66"/>
                    </a:cubicBezTo>
                    <a:cubicBezTo>
                      <a:pt x="75" y="66"/>
                      <a:pt x="76" y="66"/>
                      <a:pt x="76" y="66"/>
                    </a:cubicBezTo>
                    <a:cubicBezTo>
                      <a:pt x="76" y="66"/>
                      <a:pt x="76" y="66"/>
                      <a:pt x="76" y="66"/>
                    </a:cubicBezTo>
                    <a:cubicBezTo>
                      <a:pt x="96" y="46"/>
                      <a:pt x="96" y="46"/>
                      <a:pt x="96" y="46"/>
                    </a:cubicBezTo>
                    <a:lnTo>
                      <a:pt x="96" y="109"/>
                    </a:lnTo>
                    <a:close/>
                    <a:moveTo>
                      <a:pt x="74" y="62"/>
                    </a:moveTo>
                    <a:cubicBezTo>
                      <a:pt x="67" y="62"/>
                      <a:pt x="67" y="62"/>
                      <a:pt x="67" y="62"/>
                    </a:cubicBezTo>
                    <a:cubicBezTo>
                      <a:pt x="67" y="55"/>
                      <a:pt x="67" y="55"/>
                      <a:pt x="67" y="55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6" y="5"/>
                      <a:pt x="118" y="5"/>
                      <a:pt x="118" y="5"/>
                    </a:cubicBezTo>
                    <a:cubicBezTo>
                      <a:pt x="119" y="5"/>
                      <a:pt x="121" y="5"/>
                      <a:pt x="122" y="6"/>
                    </a:cubicBezTo>
                    <a:cubicBezTo>
                      <a:pt x="124" y="8"/>
                      <a:pt x="124" y="12"/>
                      <a:pt x="122" y="14"/>
                    </a:cubicBezTo>
                    <a:lnTo>
                      <a:pt x="74" y="6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0" name="组合 119"/>
            <p:cNvGrpSpPr/>
            <p:nvPr/>
          </p:nvGrpSpPr>
          <p:grpSpPr>
            <a:xfrm>
              <a:off x="5906090" y="3193124"/>
              <a:ext cx="172191" cy="294767"/>
              <a:chOff x="11132544" y="1364028"/>
              <a:chExt cx="172191" cy="294767"/>
            </a:xfrm>
          </p:grpSpPr>
          <p:sp>
            <p:nvSpPr>
              <p:cNvPr id="225" name="Freeform 113"/>
              <p:cNvSpPr>
                <a:spLocks noEditPoints="1"/>
              </p:cNvSpPr>
              <p:nvPr/>
            </p:nvSpPr>
            <p:spPr bwMode="auto">
              <a:xfrm>
                <a:off x="11132544" y="1364028"/>
                <a:ext cx="172191" cy="294767"/>
              </a:xfrm>
              <a:custGeom>
                <a:avLst/>
                <a:gdLst>
                  <a:gd name="T0" fmla="*/ 71 w 75"/>
                  <a:gd name="T1" fmla="*/ 0 h 128"/>
                  <a:gd name="T2" fmla="*/ 4 w 75"/>
                  <a:gd name="T3" fmla="*/ 0 h 128"/>
                  <a:gd name="T4" fmla="*/ 0 w 75"/>
                  <a:gd name="T5" fmla="*/ 4 h 128"/>
                  <a:gd name="T6" fmla="*/ 0 w 75"/>
                  <a:gd name="T7" fmla="*/ 124 h 128"/>
                  <a:gd name="T8" fmla="*/ 4 w 75"/>
                  <a:gd name="T9" fmla="*/ 128 h 128"/>
                  <a:gd name="T10" fmla="*/ 6 w 75"/>
                  <a:gd name="T11" fmla="*/ 127 h 128"/>
                  <a:gd name="T12" fmla="*/ 38 w 75"/>
                  <a:gd name="T13" fmla="*/ 109 h 128"/>
                  <a:gd name="T14" fmla="*/ 69 w 75"/>
                  <a:gd name="T15" fmla="*/ 128 h 128"/>
                  <a:gd name="T16" fmla="*/ 71 w 75"/>
                  <a:gd name="T17" fmla="*/ 128 h 128"/>
                  <a:gd name="T18" fmla="*/ 75 w 75"/>
                  <a:gd name="T19" fmla="*/ 124 h 128"/>
                  <a:gd name="T20" fmla="*/ 75 w 75"/>
                  <a:gd name="T21" fmla="*/ 4 h 128"/>
                  <a:gd name="T22" fmla="*/ 71 w 75"/>
                  <a:gd name="T23" fmla="*/ 0 h 128"/>
                  <a:gd name="T24" fmla="*/ 71 w 75"/>
                  <a:gd name="T25" fmla="*/ 123 h 128"/>
                  <a:gd name="T26" fmla="*/ 40 w 75"/>
                  <a:gd name="T27" fmla="*/ 104 h 128"/>
                  <a:gd name="T28" fmla="*/ 36 w 75"/>
                  <a:gd name="T29" fmla="*/ 104 h 128"/>
                  <a:gd name="T30" fmla="*/ 5 w 75"/>
                  <a:gd name="T31" fmla="*/ 123 h 128"/>
                  <a:gd name="T32" fmla="*/ 5 w 75"/>
                  <a:gd name="T33" fmla="*/ 5 h 128"/>
                  <a:gd name="T34" fmla="*/ 71 w 75"/>
                  <a:gd name="T35" fmla="*/ 5 h 128"/>
                  <a:gd name="T36" fmla="*/ 71 w 75"/>
                  <a:gd name="T37" fmla="*/ 12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" h="128">
                    <a:moveTo>
                      <a:pt x="7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28"/>
                      <a:pt x="4" y="128"/>
                    </a:cubicBezTo>
                    <a:cubicBezTo>
                      <a:pt x="5" y="128"/>
                      <a:pt x="6" y="128"/>
                      <a:pt x="6" y="127"/>
                    </a:cubicBezTo>
                    <a:cubicBezTo>
                      <a:pt x="38" y="109"/>
                      <a:pt x="38" y="109"/>
                      <a:pt x="38" y="109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0" y="128"/>
                      <a:pt x="71" y="128"/>
                      <a:pt x="71" y="128"/>
                    </a:cubicBezTo>
                    <a:cubicBezTo>
                      <a:pt x="74" y="128"/>
                      <a:pt x="75" y="126"/>
                      <a:pt x="75" y="12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5" y="2"/>
                      <a:pt x="74" y="0"/>
                      <a:pt x="71" y="0"/>
                    </a:cubicBezTo>
                    <a:close/>
                    <a:moveTo>
                      <a:pt x="71" y="123"/>
                    </a:moveTo>
                    <a:cubicBezTo>
                      <a:pt x="40" y="104"/>
                      <a:pt x="40" y="104"/>
                      <a:pt x="40" y="104"/>
                    </a:cubicBezTo>
                    <a:cubicBezTo>
                      <a:pt x="39" y="104"/>
                      <a:pt x="37" y="104"/>
                      <a:pt x="36" y="104"/>
                    </a:cubicBezTo>
                    <a:cubicBezTo>
                      <a:pt x="5" y="123"/>
                      <a:pt x="5" y="123"/>
                      <a:pt x="5" y="12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1" y="5"/>
                      <a:pt x="71" y="5"/>
                      <a:pt x="71" y="5"/>
                    </a:cubicBezTo>
                    <a:lnTo>
                      <a:pt x="71" y="1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6" name="Freeform 114"/>
              <p:cNvSpPr/>
              <p:nvPr/>
            </p:nvSpPr>
            <p:spPr bwMode="auto">
              <a:xfrm>
                <a:off x="11189940" y="1470066"/>
                <a:ext cx="57397" cy="59343"/>
              </a:xfrm>
              <a:custGeom>
                <a:avLst/>
                <a:gdLst>
                  <a:gd name="T0" fmla="*/ 0 w 25"/>
                  <a:gd name="T1" fmla="*/ 23 h 26"/>
                  <a:gd name="T2" fmla="*/ 1 w 25"/>
                  <a:gd name="T3" fmla="*/ 25 h 26"/>
                  <a:gd name="T4" fmla="*/ 4 w 25"/>
                  <a:gd name="T5" fmla="*/ 25 h 26"/>
                  <a:gd name="T6" fmla="*/ 13 w 25"/>
                  <a:gd name="T7" fmla="*/ 16 h 26"/>
                  <a:gd name="T8" fmla="*/ 22 w 25"/>
                  <a:gd name="T9" fmla="*/ 25 h 26"/>
                  <a:gd name="T10" fmla="*/ 25 w 25"/>
                  <a:gd name="T11" fmla="*/ 25 h 26"/>
                  <a:gd name="T12" fmla="*/ 25 w 25"/>
                  <a:gd name="T13" fmla="*/ 23 h 26"/>
                  <a:gd name="T14" fmla="*/ 25 w 25"/>
                  <a:gd name="T15" fmla="*/ 22 h 26"/>
                  <a:gd name="T16" fmla="*/ 16 w 25"/>
                  <a:gd name="T17" fmla="*/ 13 h 26"/>
                  <a:gd name="T18" fmla="*/ 25 w 25"/>
                  <a:gd name="T19" fmla="*/ 4 h 26"/>
                  <a:gd name="T20" fmla="*/ 25 w 25"/>
                  <a:gd name="T21" fmla="*/ 2 h 26"/>
                  <a:gd name="T22" fmla="*/ 25 w 25"/>
                  <a:gd name="T23" fmla="*/ 1 h 26"/>
                  <a:gd name="T24" fmla="*/ 22 w 25"/>
                  <a:gd name="T25" fmla="*/ 1 h 26"/>
                  <a:gd name="T26" fmla="*/ 13 w 25"/>
                  <a:gd name="T27" fmla="*/ 10 h 26"/>
                  <a:gd name="T28" fmla="*/ 4 w 25"/>
                  <a:gd name="T29" fmla="*/ 1 h 26"/>
                  <a:gd name="T30" fmla="*/ 1 w 25"/>
                  <a:gd name="T31" fmla="*/ 1 h 26"/>
                  <a:gd name="T32" fmla="*/ 0 w 25"/>
                  <a:gd name="T33" fmla="*/ 2 h 26"/>
                  <a:gd name="T34" fmla="*/ 1 w 25"/>
                  <a:gd name="T35" fmla="*/ 4 h 26"/>
                  <a:gd name="T36" fmla="*/ 9 w 25"/>
                  <a:gd name="T37" fmla="*/ 13 h 26"/>
                  <a:gd name="T38" fmla="*/ 1 w 25"/>
                  <a:gd name="T39" fmla="*/ 22 h 26"/>
                  <a:gd name="T40" fmla="*/ 0 w 25"/>
                  <a:gd name="T41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26">
                    <a:moveTo>
                      <a:pt x="0" y="23"/>
                    </a:moveTo>
                    <a:cubicBezTo>
                      <a:pt x="0" y="24"/>
                      <a:pt x="0" y="25"/>
                      <a:pt x="1" y="25"/>
                    </a:cubicBezTo>
                    <a:cubicBezTo>
                      <a:pt x="1" y="26"/>
                      <a:pt x="3" y="26"/>
                      <a:pt x="4" y="2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6"/>
                      <a:pt x="24" y="26"/>
                      <a:pt x="25" y="25"/>
                    </a:cubicBezTo>
                    <a:cubicBezTo>
                      <a:pt x="25" y="25"/>
                      <a:pt x="25" y="24"/>
                      <a:pt x="25" y="23"/>
                    </a:cubicBezTo>
                    <a:cubicBezTo>
                      <a:pt x="25" y="23"/>
                      <a:pt x="25" y="22"/>
                      <a:pt x="25" y="22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3"/>
                      <a:pt x="25" y="2"/>
                    </a:cubicBezTo>
                    <a:cubicBezTo>
                      <a:pt x="25" y="2"/>
                      <a:pt x="25" y="1"/>
                      <a:pt x="25" y="1"/>
                    </a:cubicBezTo>
                    <a:cubicBezTo>
                      <a:pt x="24" y="0"/>
                      <a:pt x="22" y="0"/>
                      <a:pt x="22" y="1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0" y="22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1" name="组合 120"/>
            <p:cNvGrpSpPr/>
            <p:nvPr/>
          </p:nvGrpSpPr>
          <p:grpSpPr>
            <a:xfrm>
              <a:off x="5859978" y="4227725"/>
              <a:ext cx="175109" cy="294767"/>
              <a:chOff x="7392988" y="3190875"/>
              <a:chExt cx="285750" cy="481013"/>
            </a:xfrm>
            <a:solidFill>
              <a:schemeClr val="accent2"/>
            </a:solidFill>
          </p:grpSpPr>
          <p:sp>
            <p:nvSpPr>
              <p:cNvPr id="223" name="Freeform 115"/>
              <p:cNvSpPr>
                <a:spLocks noEditPoints="1"/>
              </p:cNvSpPr>
              <p:nvPr/>
            </p:nvSpPr>
            <p:spPr bwMode="auto">
              <a:xfrm>
                <a:off x="7392988" y="3190875"/>
                <a:ext cx="285750" cy="481013"/>
              </a:xfrm>
              <a:custGeom>
                <a:avLst/>
                <a:gdLst>
                  <a:gd name="T0" fmla="*/ 72 w 76"/>
                  <a:gd name="T1" fmla="*/ 0 h 128"/>
                  <a:gd name="T2" fmla="*/ 4 w 76"/>
                  <a:gd name="T3" fmla="*/ 0 h 128"/>
                  <a:gd name="T4" fmla="*/ 0 w 76"/>
                  <a:gd name="T5" fmla="*/ 4 h 128"/>
                  <a:gd name="T6" fmla="*/ 0 w 76"/>
                  <a:gd name="T7" fmla="*/ 124 h 128"/>
                  <a:gd name="T8" fmla="*/ 4 w 76"/>
                  <a:gd name="T9" fmla="*/ 128 h 128"/>
                  <a:gd name="T10" fmla="*/ 7 w 76"/>
                  <a:gd name="T11" fmla="*/ 127 h 128"/>
                  <a:gd name="T12" fmla="*/ 38 w 76"/>
                  <a:gd name="T13" fmla="*/ 109 h 128"/>
                  <a:gd name="T14" fmla="*/ 70 w 76"/>
                  <a:gd name="T15" fmla="*/ 128 h 128"/>
                  <a:gd name="T16" fmla="*/ 72 w 76"/>
                  <a:gd name="T17" fmla="*/ 128 h 128"/>
                  <a:gd name="T18" fmla="*/ 76 w 76"/>
                  <a:gd name="T19" fmla="*/ 124 h 128"/>
                  <a:gd name="T20" fmla="*/ 76 w 76"/>
                  <a:gd name="T21" fmla="*/ 4 h 128"/>
                  <a:gd name="T22" fmla="*/ 72 w 76"/>
                  <a:gd name="T23" fmla="*/ 0 h 128"/>
                  <a:gd name="T24" fmla="*/ 71 w 76"/>
                  <a:gd name="T25" fmla="*/ 123 h 128"/>
                  <a:gd name="T26" fmla="*/ 40 w 76"/>
                  <a:gd name="T27" fmla="*/ 104 h 128"/>
                  <a:gd name="T28" fmla="*/ 36 w 76"/>
                  <a:gd name="T29" fmla="*/ 104 h 128"/>
                  <a:gd name="T30" fmla="*/ 5 w 76"/>
                  <a:gd name="T31" fmla="*/ 123 h 128"/>
                  <a:gd name="T32" fmla="*/ 5 w 76"/>
                  <a:gd name="T33" fmla="*/ 5 h 128"/>
                  <a:gd name="T34" fmla="*/ 71 w 76"/>
                  <a:gd name="T35" fmla="*/ 5 h 128"/>
                  <a:gd name="T36" fmla="*/ 71 w 76"/>
                  <a:gd name="T37" fmla="*/ 12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" h="128">
                    <a:moveTo>
                      <a:pt x="7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28"/>
                      <a:pt x="4" y="128"/>
                    </a:cubicBezTo>
                    <a:cubicBezTo>
                      <a:pt x="5" y="128"/>
                      <a:pt x="6" y="128"/>
                      <a:pt x="7" y="127"/>
                    </a:cubicBezTo>
                    <a:cubicBezTo>
                      <a:pt x="38" y="109"/>
                      <a:pt x="38" y="109"/>
                      <a:pt x="38" y="109"/>
                    </a:cubicBezTo>
                    <a:cubicBezTo>
                      <a:pt x="70" y="128"/>
                      <a:pt x="70" y="128"/>
                      <a:pt x="70" y="128"/>
                    </a:cubicBezTo>
                    <a:cubicBezTo>
                      <a:pt x="70" y="128"/>
                      <a:pt x="71" y="128"/>
                      <a:pt x="72" y="128"/>
                    </a:cubicBezTo>
                    <a:cubicBezTo>
                      <a:pt x="74" y="128"/>
                      <a:pt x="76" y="126"/>
                      <a:pt x="76" y="124"/>
                    </a:cubicBezTo>
                    <a:cubicBezTo>
                      <a:pt x="76" y="4"/>
                      <a:pt x="76" y="4"/>
                      <a:pt x="76" y="4"/>
                    </a:cubicBezTo>
                    <a:cubicBezTo>
                      <a:pt x="76" y="2"/>
                      <a:pt x="74" y="0"/>
                      <a:pt x="72" y="0"/>
                    </a:cubicBezTo>
                    <a:close/>
                    <a:moveTo>
                      <a:pt x="71" y="123"/>
                    </a:moveTo>
                    <a:cubicBezTo>
                      <a:pt x="40" y="104"/>
                      <a:pt x="40" y="104"/>
                      <a:pt x="40" y="104"/>
                    </a:cubicBezTo>
                    <a:cubicBezTo>
                      <a:pt x="39" y="104"/>
                      <a:pt x="37" y="104"/>
                      <a:pt x="36" y="104"/>
                    </a:cubicBezTo>
                    <a:cubicBezTo>
                      <a:pt x="5" y="123"/>
                      <a:pt x="5" y="123"/>
                      <a:pt x="5" y="12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1" y="5"/>
                      <a:pt x="71" y="5"/>
                      <a:pt x="71" y="5"/>
                    </a:cubicBezTo>
                    <a:lnTo>
                      <a:pt x="71" y="1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4" name="Freeform 116"/>
              <p:cNvSpPr/>
              <p:nvPr/>
            </p:nvSpPr>
            <p:spPr bwMode="auto">
              <a:xfrm>
                <a:off x="7472363" y="3405188"/>
                <a:ext cx="127000" cy="14288"/>
              </a:xfrm>
              <a:custGeom>
                <a:avLst/>
                <a:gdLst>
                  <a:gd name="T0" fmla="*/ 2 w 34"/>
                  <a:gd name="T1" fmla="*/ 4 h 4"/>
                  <a:gd name="T2" fmla="*/ 32 w 34"/>
                  <a:gd name="T3" fmla="*/ 4 h 4"/>
                  <a:gd name="T4" fmla="*/ 34 w 34"/>
                  <a:gd name="T5" fmla="*/ 2 h 4"/>
                  <a:gd name="T6" fmla="*/ 32 w 34"/>
                  <a:gd name="T7" fmla="*/ 0 h 4"/>
                  <a:gd name="T8" fmla="*/ 2 w 34"/>
                  <a:gd name="T9" fmla="*/ 0 h 4"/>
                  <a:gd name="T10" fmla="*/ 0 w 34"/>
                  <a:gd name="T11" fmla="*/ 2 h 4"/>
                  <a:gd name="T12" fmla="*/ 2 w 3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">
                    <a:moveTo>
                      <a:pt x="2" y="4"/>
                    </a:move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2" name="组合 121"/>
            <p:cNvGrpSpPr/>
            <p:nvPr/>
          </p:nvGrpSpPr>
          <p:grpSpPr>
            <a:xfrm>
              <a:off x="4874407" y="3636545"/>
              <a:ext cx="537700" cy="546373"/>
              <a:chOff x="4874407" y="3636545"/>
              <a:chExt cx="537700" cy="546373"/>
            </a:xfrm>
          </p:grpSpPr>
          <p:sp>
            <p:nvSpPr>
              <p:cNvPr id="219" name="Oval 19"/>
              <p:cNvSpPr>
                <a:spLocks noChangeArrowheads="1"/>
              </p:cNvSpPr>
              <p:nvPr/>
            </p:nvSpPr>
            <p:spPr bwMode="auto">
              <a:xfrm>
                <a:off x="4874407" y="3636545"/>
                <a:ext cx="537700" cy="546373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220" name="组合 219"/>
              <p:cNvGrpSpPr/>
              <p:nvPr/>
            </p:nvGrpSpPr>
            <p:grpSpPr>
              <a:xfrm>
                <a:off x="5081104" y="3804523"/>
                <a:ext cx="124306" cy="210418"/>
                <a:chOff x="5056189" y="3762348"/>
                <a:chExt cx="174136" cy="294767"/>
              </a:xfrm>
            </p:grpSpPr>
            <p:sp>
              <p:nvSpPr>
                <p:cNvPr id="221" name="Freeform 117"/>
                <p:cNvSpPr>
                  <a:spLocks noEditPoints="1"/>
                </p:cNvSpPr>
                <p:nvPr/>
              </p:nvSpPr>
              <p:spPr bwMode="auto">
                <a:xfrm>
                  <a:off x="5056189" y="3762348"/>
                  <a:ext cx="174136" cy="294767"/>
                </a:xfrm>
                <a:custGeom>
                  <a:avLst/>
                  <a:gdLst>
                    <a:gd name="T0" fmla="*/ 72 w 76"/>
                    <a:gd name="T1" fmla="*/ 0 h 128"/>
                    <a:gd name="T2" fmla="*/ 72 w 76"/>
                    <a:gd name="T3" fmla="*/ 0 h 128"/>
                    <a:gd name="T4" fmla="*/ 4 w 76"/>
                    <a:gd name="T5" fmla="*/ 0 h 128"/>
                    <a:gd name="T6" fmla="*/ 4 w 76"/>
                    <a:gd name="T7" fmla="*/ 0 h 128"/>
                    <a:gd name="T8" fmla="*/ 0 w 76"/>
                    <a:gd name="T9" fmla="*/ 4 h 128"/>
                    <a:gd name="T10" fmla="*/ 0 w 76"/>
                    <a:gd name="T11" fmla="*/ 124 h 128"/>
                    <a:gd name="T12" fmla="*/ 4 w 76"/>
                    <a:gd name="T13" fmla="*/ 128 h 128"/>
                    <a:gd name="T14" fmla="*/ 4 w 76"/>
                    <a:gd name="T15" fmla="*/ 128 h 128"/>
                    <a:gd name="T16" fmla="*/ 4 w 76"/>
                    <a:gd name="T17" fmla="*/ 128 h 128"/>
                    <a:gd name="T18" fmla="*/ 7 w 76"/>
                    <a:gd name="T19" fmla="*/ 127 h 128"/>
                    <a:gd name="T20" fmla="*/ 38 w 76"/>
                    <a:gd name="T21" fmla="*/ 109 h 128"/>
                    <a:gd name="T22" fmla="*/ 70 w 76"/>
                    <a:gd name="T23" fmla="*/ 128 h 128"/>
                    <a:gd name="T24" fmla="*/ 72 w 76"/>
                    <a:gd name="T25" fmla="*/ 128 h 128"/>
                    <a:gd name="T26" fmla="*/ 72 w 76"/>
                    <a:gd name="T27" fmla="*/ 128 h 128"/>
                    <a:gd name="T28" fmla="*/ 72 w 76"/>
                    <a:gd name="T29" fmla="*/ 128 h 128"/>
                    <a:gd name="T30" fmla="*/ 76 w 76"/>
                    <a:gd name="T31" fmla="*/ 124 h 128"/>
                    <a:gd name="T32" fmla="*/ 76 w 76"/>
                    <a:gd name="T33" fmla="*/ 4 h 128"/>
                    <a:gd name="T34" fmla="*/ 72 w 76"/>
                    <a:gd name="T35" fmla="*/ 0 h 128"/>
                    <a:gd name="T36" fmla="*/ 71 w 76"/>
                    <a:gd name="T37" fmla="*/ 5 h 128"/>
                    <a:gd name="T38" fmla="*/ 71 w 76"/>
                    <a:gd name="T39" fmla="*/ 123 h 128"/>
                    <a:gd name="T40" fmla="*/ 40 w 76"/>
                    <a:gd name="T41" fmla="*/ 104 h 128"/>
                    <a:gd name="T42" fmla="*/ 38 w 76"/>
                    <a:gd name="T43" fmla="*/ 104 h 128"/>
                    <a:gd name="T44" fmla="*/ 36 w 76"/>
                    <a:gd name="T45" fmla="*/ 104 h 128"/>
                    <a:gd name="T46" fmla="*/ 5 w 76"/>
                    <a:gd name="T47" fmla="*/ 123 h 128"/>
                    <a:gd name="T48" fmla="*/ 5 w 76"/>
                    <a:gd name="T49" fmla="*/ 5 h 128"/>
                    <a:gd name="T50" fmla="*/ 71 w 76"/>
                    <a:gd name="T51" fmla="*/ 5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6" h="128">
                      <a:moveTo>
                        <a:pt x="72" y="0"/>
                      </a:moveTo>
                      <a:cubicBezTo>
                        <a:pt x="72" y="0"/>
                        <a:pt x="72" y="0"/>
                        <a:pt x="72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0" y="126"/>
                        <a:pt x="2" y="128"/>
                        <a:pt x="4" y="128"/>
                      </a:cubicBezTo>
                      <a:cubicBezTo>
                        <a:pt x="4" y="128"/>
                        <a:pt x="4" y="128"/>
                        <a:pt x="4" y="128"/>
                      </a:cubicBezTo>
                      <a:cubicBezTo>
                        <a:pt x="4" y="128"/>
                        <a:pt x="4" y="128"/>
                        <a:pt x="4" y="128"/>
                      </a:cubicBezTo>
                      <a:cubicBezTo>
                        <a:pt x="5" y="128"/>
                        <a:pt x="6" y="128"/>
                        <a:pt x="7" y="127"/>
                      </a:cubicBezTo>
                      <a:cubicBezTo>
                        <a:pt x="38" y="109"/>
                        <a:pt x="38" y="109"/>
                        <a:pt x="38" y="109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2" y="128"/>
                      </a:cubicBezTo>
                      <a:cubicBezTo>
                        <a:pt x="72" y="128"/>
                        <a:pt x="72" y="128"/>
                        <a:pt x="72" y="128"/>
                      </a:cubicBezTo>
                      <a:cubicBezTo>
                        <a:pt x="72" y="128"/>
                        <a:pt x="72" y="128"/>
                        <a:pt x="72" y="128"/>
                      </a:cubicBezTo>
                      <a:cubicBezTo>
                        <a:pt x="74" y="128"/>
                        <a:pt x="76" y="126"/>
                        <a:pt x="76" y="124"/>
                      </a:cubicBezTo>
                      <a:cubicBezTo>
                        <a:pt x="76" y="4"/>
                        <a:pt x="76" y="4"/>
                        <a:pt x="76" y="4"/>
                      </a:cubicBezTo>
                      <a:cubicBezTo>
                        <a:pt x="76" y="2"/>
                        <a:pt x="74" y="0"/>
                        <a:pt x="72" y="0"/>
                      </a:cubicBezTo>
                      <a:close/>
                      <a:moveTo>
                        <a:pt x="71" y="5"/>
                      </a:moveTo>
                      <a:cubicBezTo>
                        <a:pt x="71" y="123"/>
                        <a:pt x="71" y="123"/>
                        <a:pt x="71" y="123"/>
                      </a:cubicBezTo>
                      <a:cubicBezTo>
                        <a:pt x="40" y="104"/>
                        <a:pt x="40" y="104"/>
                        <a:pt x="40" y="104"/>
                      </a:cubicBezTo>
                      <a:cubicBezTo>
                        <a:pt x="39" y="104"/>
                        <a:pt x="39" y="104"/>
                        <a:pt x="38" y="104"/>
                      </a:cubicBezTo>
                      <a:cubicBezTo>
                        <a:pt x="37" y="104"/>
                        <a:pt x="37" y="104"/>
                        <a:pt x="36" y="104"/>
                      </a:cubicBezTo>
                      <a:cubicBezTo>
                        <a:pt x="5" y="123"/>
                        <a:pt x="5" y="123"/>
                        <a:pt x="5" y="123"/>
                      </a:cubicBezTo>
                      <a:cubicBezTo>
                        <a:pt x="5" y="5"/>
                        <a:pt x="5" y="5"/>
                        <a:pt x="5" y="5"/>
                      </a:cubicBezTo>
                      <a:lnTo>
                        <a:pt x="71" y="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22" name="Freeform 118"/>
                <p:cNvSpPr/>
                <p:nvPr/>
              </p:nvSpPr>
              <p:spPr bwMode="auto">
                <a:xfrm>
                  <a:off x="5116480" y="3869189"/>
                  <a:ext cx="78799" cy="78799"/>
                </a:xfrm>
                <a:custGeom>
                  <a:avLst/>
                  <a:gdLst>
                    <a:gd name="T0" fmla="*/ 2 w 34"/>
                    <a:gd name="T1" fmla="*/ 19 h 34"/>
                    <a:gd name="T2" fmla="*/ 15 w 34"/>
                    <a:gd name="T3" fmla="*/ 19 h 34"/>
                    <a:gd name="T4" fmla="*/ 15 w 34"/>
                    <a:gd name="T5" fmla="*/ 32 h 34"/>
                    <a:gd name="T6" fmla="*/ 17 w 34"/>
                    <a:gd name="T7" fmla="*/ 34 h 34"/>
                    <a:gd name="T8" fmla="*/ 19 w 34"/>
                    <a:gd name="T9" fmla="*/ 32 h 34"/>
                    <a:gd name="T10" fmla="*/ 19 w 34"/>
                    <a:gd name="T11" fmla="*/ 19 h 34"/>
                    <a:gd name="T12" fmla="*/ 32 w 34"/>
                    <a:gd name="T13" fmla="*/ 19 h 34"/>
                    <a:gd name="T14" fmla="*/ 34 w 34"/>
                    <a:gd name="T15" fmla="*/ 17 h 34"/>
                    <a:gd name="T16" fmla="*/ 32 w 34"/>
                    <a:gd name="T17" fmla="*/ 15 h 34"/>
                    <a:gd name="T18" fmla="*/ 19 w 34"/>
                    <a:gd name="T19" fmla="*/ 15 h 34"/>
                    <a:gd name="T20" fmla="*/ 19 w 34"/>
                    <a:gd name="T21" fmla="*/ 2 h 34"/>
                    <a:gd name="T22" fmla="*/ 17 w 34"/>
                    <a:gd name="T23" fmla="*/ 0 h 34"/>
                    <a:gd name="T24" fmla="*/ 15 w 34"/>
                    <a:gd name="T25" fmla="*/ 2 h 34"/>
                    <a:gd name="T26" fmla="*/ 15 w 34"/>
                    <a:gd name="T27" fmla="*/ 15 h 34"/>
                    <a:gd name="T28" fmla="*/ 2 w 34"/>
                    <a:gd name="T29" fmla="*/ 15 h 34"/>
                    <a:gd name="T30" fmla="*/ 0 w 34"/>
                    <a:gd name="T31" fmla="*/ 17 h 34"/>
                    <a:gd name="T32" fmla="*/ 2 w 34"/>
                    <a:gd name="T33" fmla="*/ 1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4" h="34">
                      <a:moveTo>
                        <a:pt x="2" y="19"/>
                      </a:moveTo>
                      <a:cubicBezTo>
                        <a:pt x="15" y="19"/>
                        <a:pt x="15" y="19"/>
                        <a:pt x="15" y="19"/>
                      </a:cubicBezTo>
                      <a:cubicBezTo>
                        <a:pt x="15" y="32"/>
                        <a:pt x="15" y="32"/>
                        <a:pt x="15" y="32"/>
                      </a:cubicBezTo>
                      <a:cubicBezTo>
                        <a:pt x="15" y="33"/>
                        <a:pt x="16" y="34"/>
                        <a:pt x="17" y="34"/>
                      </a:cubicBezTo>
                      <a:cubicBezTo>
                        <a:pt x="18" y="34"/>
                        <a:pt x="19" y="33"/>
                        <a:pt x="19" y="32"/>
                      </a:cubicBezTo>
                      <a:cubicBezTo>
                        <a:pt x="19" y="19"/>
                        <a:pt x="19" y="19"/>
                        <a:pt x="19" y="19"/>
                      </a:cubicBezTo>
                      <a:cubicBezTo>
                        <a:pt x="32" y="19"/>
                        <a:pt x="32" y="19"/>
                        <a:pt x="32" y="19"/>
                      </a:cubicBezTo>
                      <a:cubicBezTo>
                        <a:pt x="33" y="19"/>
                        <a:pt x="34" y="18"/>
                        <a:pt x="34" y="17"/>
                      </a:cubicBezTo>
                      <a:cubicBezTo>
                        <a:pt x="34" y="16"/>
                        <a:pt x="33" y="15"/>
                        <a:pt x="32" y="15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cubicBezTo>
                        <a:pt x="19" y="2"/>
                        <a:pt x="19" y="2"/>
                        <a:pt x="19" y="2"/>
                      </a:cubicBezTo>
                      <a:cubicBezTo>
                        <a:pt x="19" y="1"/>
                        <a:pt x="18" y="0"/>
                        <a:pt x="17" y="0"/>
                      </a:cubicBezTo>
                      <a:cubicBezTo>
                        <a:pt x="16" y="0"/>
                        <a:pt x="15" y="1"/>
                        <a:pt x="15" y="2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2" y="15"/>
                        <a:pt x="2" y="15"/>
                        <a:pt x="2" y="15"/>
                      </a:cubicBezTo>
                      <a:cubicBezTo>
                        <a:pt x="1" y="15"/>
                        <a:pt x="0" y="16"/>
                        <a:pt x="0" y="17"/>
                      </a:cubicBezTo>
                      <a:cubicBezTo>
                        <a:pt x="0" y="18"/>
                        <a:pt x="1" y="19"/>
                        <a:pt x="2" y="1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23" name="组合 122"/>
            <p:cNvGrpSpPr/>
            <p:nvPr/>
          </p:nvGrpSpPr>
          <p:grpSpPr>
            <a:xfrm>
              <a:off x="4528951" y="2912381"/>
              <a:ext cx="239942" cy="241387"/>
              <a:chOff x="4528951" y="2912381"/>
              <a:chExt cx="239942" cy="241387"/>
            </a:xfrm>
          </p:grpSpPr>
          <p:sp>
            <p:nvSpPr>
              <p:cNvPr id="217" name="Oval 26"/>
              <p:cNvSpPr>
                <a:spLocks noChangeArrowheads="1"/>
              </p:cNvSpPr>
              <p:nvPr/>
            </p:nvSpPr>
            <p:spPr bwMode="auto">
              <a:xfrm>
                <a:off x="4528951" y="2912381"/>
                <a:ext cx="239942" cy="24138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18" name="Freeform 119"/>
              <p:cNvSpPr>
                <a:spLocks noEditPoints="1"/>
              </p:cNvSpPr>
              <p:nvPr/>
            </p:nvSpPr>
            <p:spPr bwMode="auto">
              <a:xfrm>
                <a:off x="4620077" y="2976675"/>
                <a:ext cx="57690" cy="112798"/>
              </a:xfrm>
              <a:custGeom>
                <a:avLst/>
                <a:gdLst>
                  <a:gd name="T0" fmla="*/ 76 w 76"/>
                  <a:gd name="T1" fmla="*/ 4 h 128"/>
                  <a:gd name="T2" fmla="*/ 72 w 76"/>
                  <a:gd name="T3" fmla="*/ 0 h 128"/>
                  <a:gd name="T4" fmla="*/ 4 w 76"/>
                  <a:gd name="T5" fmla="*/ 0 h 128"/>
                  <a:gd name="T6" fmla="*/ 0 w 76"/>
                  <a:gd name="T7" fmla="*/ 4 h 128"/>
                  <a:gd name="T8" fmla="*/ 0 w 76"/>
                  <a:gd name="T9" fmla="*/ 124 h 128"/>
                  <a:gd name="T10" fmla="*/ 4 w 76"/>
                  <a:gd name="T11" fmla="*/ 128 h 128"/>
                  <a:gd name="T12" fmla="*/ 7 w 76"/>
                  <a:gd name="T13" fmla="*/ 127 h 128"/>
                  <a:gd name="T14" fmla="*/ 38 w 76"/>
                  <a:gd name="T15" fmla="*/ 109 h 128"/>
                  <a:gd name="T16" fmla="*/ 70 w 76"/>
                  <a:gd name="T17" fmla="*/ 128 h 128"/>
                  <a:gd name="T18" fmla="*/ 72 w 76"/>
                  <a:gd name="T19" fmla="*/ 128 h 128"/>
                  <a:gd name="T20" fmla="*/ 76 w 76"/>
                  <a:gd name="T21" fmla="*/ 124 h 128"/>
                  <a:gd name="T22" fmla="*/ 76 w 76"/>
                  <a:gd name="T23" fmla="*/ 4 h 128"/>
                  <a:gd name="T24" fmla="*/ 71 w 76"/>
                  <a:gd name="T25" fmla="*/ 123 h 128"/>
                  <a:gd name="T26" fmla="*/ 40 w 76"/>
                  <a:gd name="T27" fmla="*/ 104 h 128"/>
                  <a:gd name="T28" fmla="*/ 36 w 76"/>
                  <a:gd name="T29" fmla="*/ 104 h 128"/>
                  <a:gd name="T30" fmla="*/ 5 w 76"/>
                  <a:gd name="T31" fmla="*/ 123 h 128"/>
                  <a:gd name="T32" fmla="*/ 5 w 76"/>
                  <a:gd name="T33" fmla="*/ 5 h 128"/>
                  <a:gd name="T34" fmla="*/ 71 w 76"/>
                  <a:gd name="T35" fmla="*/ 5 h 128"/>
                  <a:gd name="T36" fmla="*/ 71 w 76"/>
                  <a:gd name="T37" fmla="*/ 12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" h="128">
                    <a:moveTo>
                      <a:pt x="76" y="4"/>
                    </a:moveTo>
                    <a:cubicBezTo>
                      <a:pt x="76" y="2"/>
                      <a:pt x="74" y="0"/>
                      <a:pt x="7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28"/>
                      <a:pt x="4" y="128"/>
                    </a:cubicBezTo>
                    <a:cubicBezTo>
                      <a:pt x="5" y="128"/>
                      <a:pt x="6" y="128"/>
                      <a:pt x="7" y="127"/>
                    </a:cubicBezTo>
                    <a:cubicBezTo>
                      <a:pt x="38" y="109"/>
                      <a:pt x="38" y="109"/>
                      <a:pt x="38" y="109"/>
                    </a:cubicBezTo>
                    <a:cubicBezTo>
                      <a:pt x="70" y="128"/>
                      <a:pt x="70" y="128"/>
                      <a:pt x="70" y="128"/>
                    </a:cubicBezTo>
                    <a:cubicBezTo>
                      <a:pt x="70" y="128"/>
                      <a:pt x="71" y="128"/>
                      <a:pt x="72" y="128"/>
                    </a:cubicBezTo>
                    <a:cubicBezTo>
                      <a:pt x="74" y="128"/>
                      <a:pt x="76" y="126"/>
                      <a:pt x="76" y="124"/>
                    </a:cubicBezTo>
                    <a:lnTo>
                      <a:pt x="76" y="4"/>
                    </a:lnTo>
                    <a:close/>
                    <a:moveTo>
                      <a:pt x="71" y="123"/>
                    </a:moveTo>
                    <a:cubicBezTo>
                      <a:pt x="40" y="104"/>
                      <a:pt x="40" y="104"/>
                      <a:pt x="40" y="104"/>
                    </a:cubicBezTo>
                    <a:cubicBezTo>
                      <a:pt x="39" y="104"/>
                      <a:pt x="37" y="104"/>
                      <a:pt x="36" y="104"/>
                    </a:cubicBezTo>
                    <a:cubicBezTo>
                      <a:pt x="5" y="123"/>
                      <a:pt x="5" y="123"/>
                      <a:pt x="5" y="12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1" y="5"/>
                      <a:pt x="71" y="5"/>
                      <a:pt x="71" y="5"/>
                    </a:cubicBezTo>
                    <a:lnTo>
                      <a:pt x="71" y="1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4" name="组合 123"/>
            <p:cNvGrpSpPr/>
            <p:nvPr/>
          </p:nvGrpSpPr>
          <p:grpSpPr>
            <a:xfrm>
              <a:off x="7136507" y="3468875"/>
              <a:ext cx="291976" cy="293423"/>
              <a:chOff x="7136507" y="3468875"/>
              <a:chExt cx="291976" cy="293423"/>
            </a:xfrm>
          </p:grpSpPr>
          <p:sp>
            <p:nvSpPr>
              <p:cNvPr id="210" name="Oval 16"/>
              <p:cNvSpPr>
                <a:spLocks noChangeArrowheads="1"/>
              </p:cNvSpPr>
              <p:nvPr/>
            </p:nvSpPr>
            <p:spPr bwMode="auto">
              <a:xfrm>
                <a:off x="7136507" y="3468875"/>
                <a:ext cx="291976" cy="293423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211" name="组合 210"/>
              <p:cNvGrpSpPr/>
              <p:nvPr/>
            </p:nvGrpSpPr>
            <p:grpSpPr>
              <a:xfrm flipV="1">
                <a:off x="7219928" y="3545888"/>
                <a:ext cx="125135" cy="139397"/>
                <a:chOff x="4438650" y="3190875"/>
                <a:chExt cx="431800" cy="481013"/>
              </a:xfrm>
              <a:solidFill>
                <a:schemeClr val="accent2"/>
              </a:solidFill>
            </p:grpSpPr>
            <p:sp>
              <p:nvSpPr>
                <p:cNvPr id="212" name="Freeform 120"/>
                <p:cNvSpPr/>
                <p:nvPr/>
              </p:nvSpPr>
              <p:spPr bwMode="auto">
                <a:xfrm>
                  <a:off x="4491038" y="3336925"/>
                  <a:ext cx="19050" cy="187325"/>
                </a:xfrm>
                <a:custGeom>
                  <a:avLst/>
                  <a:gdLst>
                    <a:gd name="T0" fmla="*/ 3 w 5"/>
                    <a:gd name="T1" fmla="*/ 50 h 50"/>
                    <a:gd name="T2" fmla="*/ 5 w 5"/>
                    <a:gd name="T3" fmla="*/ 47 h 50"/>
                    <a:gd name="T4" fmla="*/ 5 w 5"/>
                    <a:gd name="T5" fmla="*/ 3 h 50"/>
                    <a:gd name="T6" fmla="*/ 3 w 5"/>
                    <a:gd name="T7" fmla="*/ 0 h 50"/>
                    <a:gd name="T8" fmla="*/ 0 w 5"/>
                    <a:gd name="T9" fmla="*/ 3 h 50"/>
                    <a:gd name="T10" fmla="*/ 0 w 5"/>
                    <a:gd name="T11" fmla="*/ 47 h 50"/>
                    <a:gd name="T12" fmla="*/ 3 w 5"/>
                    <a:gd name="T13" fmla="*/ 5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50">
                      <a:moveTo>
                        <a:pt x="3" y="50"/>
                      </a:moveTo>
                      <a:cubicBezTo>
                        <a:pt x="4" y="50"/>
                        <a:pt x="5" y="48"/>
                        <a:pt x="5" y="47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5" y="1"/>
                        <a:pt x="4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8"/>
                        <a:pt x="1" y="50"/>
                        <a:pt x="3" y="5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13" name="Freeform 121"/>
                <p:cNvSpPr/>
                <p:nvPr/>
              </p:nvSpPr>
              <p:spPr bwMode="auto">
                <a:xfrm>
                  <a:off x="4603750" y="3336925"/>
                  <a:ext cx="19050" cy="187325"/>
                </a:xfrm>
                <a:custGeom>
                  <a:avLst/>
                  <a:gdLst>
                    <a:gd name="T0" fmla="*/ 2 w 5"/>
                    <a:gd name="T1" fmla="*/ 50 h 50"/>
                    <a:gd name="T2" fmla="*/ 5 w 5"/>
                    <a:gd name="T3" fmla="*/ 47 h 50"/>
                    <a:gd name="T4" fmla="*/ 5 w 5"/>
                    <a:gd name="T5" fmla="*/ 3 h 50"/>
                    <a:gd name="T6" fmla="*/ 2 w 5"/>
                    <a:gd name="T7" fmla="*/ 0 h 50"/>
                    <a:gd name="T8" fmla="*/ 0 w 5"/>
                    <a:gd name="T9" fmla="*/ 3 h 50"/>
                    <a:gd name="T10" fmla="*/ 0 w 5"/>
                    <a:gd name="T11" fmla="*/ 47 h 50"/>
                    <a:gd name="T12" fmla="*/ 2 w 5"/>
                    <a:gd name="T13" fmla="*/ 5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50">
                      <a:moveTo>
                        <a:pt x="2" y="50"/>
                      </a:moveTo>
                      <a:cubicBezTo>
                        <a:pt x="4" y="50"/>
                        <a:pt x="5" y="48"/>
                        <a:pt x="5" y="47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5" y="1"/>
                        <a:pt x="4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8"/>
                        <a:pt x="1" y="50"/>
                        <a:pt x="2" y="5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14" name="Freeform 122"/>
                <p:cNvSpPr/>
                <p:nvPr/>
              </p:nvSpPr>
              <p:spPr bwMode="auto">
                <a:xfrm>
                  <a:off x="4757738" y="3340100"/>
                  <a:ext cx="38100" cy="180975"/>
                </a:xfrm>
                <a:custGeom>
                  <a:avLst/>
                  <a:gdLst>
                    <a:gd name="T0" fmla="*/ 3 w 10"/>
                    <a:gd name="T1" fmla="*/ 0 h 48"/>
                    <a:gd name="T2" fmla="*/ 0 w 10"/>
                    <a:gd name="T3" fmla="*/ 3 h 48"/>
                    <a:gd name="T4" fmla="*/ 6 w 10"/>
                    <a:gd name="T5" fmla="*/ 46 h 48"/>
                    <a:gd name="T6" fmla="*/ 8 w 10"/>
                    <a:gd name="T7" fmla="*/ 48 h 48"/>
                    <a:gd name="T8" fmla="*/ 10 w 10"/>
                    <a:gd name="T9" fmla="*/ 45 h 48"/>
                    <a:gd name="T10" fmla="*/ 5 w 10"/>
                    <a:gd name="T11" fmla="*/ 2 h 48"/>
                    <a:gd name="T12" fmla="*/ 3 w 10"/>
                    <a:gd name="T13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48">
                      <a:moveTo>
                        <a:pt x="3" y="0"/>
                      </a:move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6" y="46"/>
                        <a:pt x="6" y="46"/>
                        <a:pt x="6" y="46"/>
                      </a:cubicBezTo>
                      <a:cubicBezTo>
                        <a:pt x="6" y="47"/>
                        <a:pt x="7" y="48"/>
                        <a:pt x="8" y="48"/>
                      </a:cubicBezTo>
                      <a:cubicBezTo>
                        <a:pt x="10" y="48"/>
                        <a:pt x="10" y="47"/>
                        <a:pt x="10" y="45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5" y="1"/>
                        <a:pt x="4" y="0"/>
                        <a:pt x="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15" name="Freeform 123"/>
                <p:cNvSpPr>
                  <a:spLocks noEditPoints="1"/>
                </p:cNvSpPr>
                <p:nvPr/>
              </p:nvSpPr>
              <p:spPr bwMode="auto">
                <a:xfrm>
                  <a:off x="4438650" y="3190875"/>
                  <a:ext cx="236538" cy="481013"/>
                </a:xfrm>
                <a:custGeom>
                  <a:avLst/>
                  <a:gdLst>
                    <a:gd name="T0" fmla="*/ 58 w 63"/>
                    <a:gd name="T1" fmla="*/ 0 h 128"/>
                    <a:gd name="T2" fmla="*/ 6 w 63"/>
                    <a:gd name="T3" fmla="*/ 0 h 128"/>
                    <a:gd name="T4" fmla="*/ 0 w 63"/>
                    <a:gd name="T5" fmla="*/ 6 h 128"/>
                    <a:gd name="T6" fmla="*/ 0 w 63"/>
                    <a:gd name="T7" fmla="*/ 122 h 128"/>
                    <a:gd name="T8" fmla="*/ 6 w 63"/>
                    <a:gd name="T9" fmla="*/ 128 h 128"/>
                    <a:gd name="T10" fmla="*/ 58 w 63"/>
                    <a:gd name="T11" fmla="*/ 128 h 128"/>
                    <a:gd name="T12" fmla="*/ 63 w 63"/>
                    <a:gd name="T13" fmla="*/ 122 h 128"/>
                    <a:gd name="T14" fmla="*/ 63 w 63"/>
                    <a:gd name="T15" fmla="*/ 6 h 128"/>
                    <a:gd name="T16" fmla="*/ 58 w 63"/>
                    <a:gd name="T17" fmla="*/ 0 h 128"/>
                    <a:gd name="T18" fmla="*/ 29 w 63"/>
                    <a:gd name="T19" fmla="*/ 123 h 128"/>
                    <a:gd name="T20" fmla="*/ 4 w 63"/>
                    <a:gd name="T21" fmla="*/ 123 h 128"/>
                    <a:gd name="T22" fmla="*/ 4 w 63"/>
                    <a:gd name="T23" fmla="*/ 5 h 128"/>
                    <a:gd name="T24" fmla="*/ 29 w 63"/>
                    <a:gd name="T25" fmla="*/ 5 h 128"/>
                    <a:gd name="T26" fmla="*/ 29 w 63"/>
                    <a:gd name="T27" fmla="*/ 123 h 128"/>
                    <a:gd name="T28" fmla="*/ 59 w 63"/>
                    <a:gd name="T29" fmla="*/ 123 h 128"/>
                    <a:gd name="T30" fmla="*/ 34 w 63"/>
                    <a:gd name="T31" fmla="*/ 123 h 128"/>
                    <a:gd name="T32" fmla="*/ 34 w 63"/>
                    <a:gd name="T33" fmla="*/ 5 h 128"/>
                    <a:gd name="T34" fmla="*/ 59 w 63"/>
                    <a:gd name="T35" fmla="*/ 5 h 128"/>
                    <a:gd name="T36" fmla="*/ 59 w 63"/>
                    <a:gd name="T37" fmla="*/ 123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3" h="128">
                      <a:moveTo>
                        <a:pt x="58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3"/>
                        <a:pt x="0" y="6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0" y="125"/>
                        <a:pt x="2" y="128"/>
                        <a:pt x="6" y="128"/>
                      </a:cubicBezTo>
                      <a:cubicBezTo>
                        <a:pt x="58" y="128"/>
                        <a:pt x="58" y="128"/>
                        <a:pt x="58" y="128"/>
                      </a:cubicBezTo>
                      <a:cubicBezTo>
                        <a:pt x="61" y="128"/>
                        <a:pt x="63" y="125"/>
                        <a:pt x="63" y="122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3" y="3"/>
                        <a:pt x="61" y="0"/>
                        <a:pt x="58" y="0"/>
                      </a:cubicBezTo>
                      <a:close/>
                      <a:moveTo>
                        <a:pt x="29" y="123"/>
                      </a:moveTo>
                      <a:cubicBezTo>
                        <a:pt x="4" y="123"/>
                        <a:pt x="4" y="123"/>
                        <a:pt x="4" y="123"/>
                      </a:cubicBezTo>
                      <a:cubicBezTo>
                        <a:pt x="4" y="5"/>
                        <a:pt x="4" y="5"/>
                        <a:pt x="4" y="5"/>
                      </a:cubicBezTo>
                      <a:cubicBezTo>
                        <a:pt x="29" y="5"/>
                        <a:pt x="29" y="5"/>
                        <a:pt x="29" y="5"/>
                      </a:cubicBezTo>
                      <a:lnTo>
                        <a:pt x="29" y="123"/>
                      </a:lnTo>
                      <a:close/>
                      <a:moveTo>
                        <a:pt x="59" y="123"/>
                      </a:moveTo>
                      <a:cubicBezTo>
                        <a:pt x="34" y="123"/>
                        <a:pt x="34" y="123"/>
                        <a:pt x="34" y="123"/>
                      </a:cubicBezTo>
                      <a:cubicBezTo>
                        <a:pt x="34" y="5"/>
                        <a:pt x="34" y="5"/>
                        <a:pt x="34" y="5"/>
                      </a:cubicBezTo>
                      <a:cubicBezTo>
                        <a:pt x="59" y="5"/>
                        <a:pt x="59" y="5"/>
                        <a:pt x="59" y="5"/>
                      </a:cubicBezTo>
                      <a:lnTo>
                        <a:pt x="59" y="1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16" name="Freeform 124"/>
                <p:cNvSpPr>
                  <a:spLocks noEditPoints="1"/>
                </p:cNvSpPr>
                <p:nvPr/>
              </p:nvSpPr>
              <p:spPr bwMode="auto">
                <a:xfrm>
                  <a:off x="4686300" y="3190875"/>
                  <a:ext cx="184150" cy="481013"/>
                </a:xfrm>
                <a:custGeom>
                  <a:avLst/>
                  <a:gdLst>
                    <a:gd name="T0" fmla="*/ 34 w 49"/>
                    <a:gd name="T1" fmla="*/ 5 h 128"/>
                    <a:gd name="T2" fmla="*/ 27 w 49"/>
                    <a:gd name="T3" fmla="*/ 0 h 128"/>
                    <a:gd name="T4" fmla="*/ 5 w 49"/>
                    <a:gd name="T5" fmla="*/ 3 h 128"/>
                    <a:gd name="T6" fmla="*/ 0 w 49"/>
                    <a:gd name="T7" fmla="*/ 8 h 128"/>
                    <a:gd name="T8" fmla="*/ 15 w 49"/>
                    <a:gd name="T9" fmla="*/ 123 h 128"/>
                    <a:gd name="T10" fmla="*/ 21 w 49"/>
                    <a:gd name="T11" fmla="*/ 128 h 128"/>
                    <a:gd name="T12" fmla="*/ 43 w 49"/>
                    <a:gd name="T13" fmla="*/ 125 h 128"/>
                    <a:gd name="T14" fmla="*/ 47 w 49"/>
                    <a:gd name="T15" fmla="*/ 123 h 128"/>
                    <a:gd name="T16" fmla="*/ 48 w 49"/>
                    <a:gd name="T17" fmla="*/ 119 h 128"/>
                    <a:gd name="T18" fmla="*/ 34 w 49"/>
                    <a:gd name="T19" fmla="*/ 5 h 128"/>
                    <a:gd name="T20" fmla="*/ 20 w 49"/>
                    <a:gd name="T21" fmla="*/ 124 h 128"/>
                    <a:gd name="T22" fmla="*/ 5 w 49"/>
                    <a:gd name="T23" fmla="*/ 8 h 128"/>
                    <a:gd name="T24" fmla="*/ 29 w 49"/>
                    <a:gd name="T25" fmla="*/ 4 h 128"/>
                    <a:gd name="T26" fmla="*/ 44 w 49"/>
                    <a:gd name="T27" fmla="*/ 120 h 128"/>
                    <a:gd name="T28" fmla="*/ 20 w 49"/>
                    <a:gd name="T29" fmla="*/ 124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9" h="128">
                      <a:moveTo>
                        <a:pt x="34" y="5"/>
                      </a:moveTo>
                      <a:cubicBezTo>
                        <a:pt x="33" y="2"/>
                        <a:pt x="30" y="0"/>
                        <a:pt x="27" y="0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3" y="3"/>
                        <a:pt x="1" y="6"/>
                        <a:pt x="0" y="8"/>
                      </a:cubicBezTo>
                      <a:cubicBezTo>
                        <a:pt x="15" y="123"/>
                        <a:pt x="15" y="123"/>
                        <a:pt x="15" y="123"/>
                      </a:cubicBezTo>
                      <a:cubicBezTo>
                        <a:pt x="15" y="126"/>
                        <a:pt x="18" y="128"/>
                        <a:pt x="21" y="128"/>
                      </a:cubicBezTo>
                      <a:cubicBezTo>
                        <a:pt x="43" y="125"/>
                        <a:pt x="43" y="125"/>
                        <a:pt x="43" y="125"/>
                      </a:cubicBezTo>
                      <a:cubicBezTo>
                        <a:pt x="45" y="125"/>
                        <a:pt x="46" y="124"/>
                        <a:pt x="47" y="123"/>
                      </a:cubicBezTo>
                      <a:cubicBezTo>
                        <a:pt x="48" y="122"/>
                        <a:pt x="49" y="120"/>
                        <a:pt x="48" y="119"/>
                      </a:cubicBezTo>
                      <a:lnTo>
                        <a:pt x="34" y="5"/>
                      </a:lnTo>
                      <a:close/>
                      <a:moveTo>
                        <a:pt x="20" y="124"/>
                      </a:move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29" y="4"/>
                        <a:pt x="29" y="4"/>
                        <a:pt x="29" y="4"/>
                      </a:cubicBezTo>
                      <a:cubicBezTo>
                        <a:pt x="44" y="120"/>
                        <a:pt x="44" y="120"/>
                        <a:pt x="44" y="120"/>
                      </a:cubicBezTo>
                      <a:lnTo>
                        <a:pt x="20" y="1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25" name="组合 124"/>
            <p:cNvGrpSpPr/>
            <p:nvPr/>
          </p:nvGrpSpPr>
          <p:grpSpPr>
            <a:xfrm>
              <a:off x="5403436" y="4964894"/>
              <a:ext cx="462538" cy="466875"/>
              <a:chOff x="5403436" y="4964894"/>
              <a:chExt cx="462538" cy="466875"/>
            </a:xfrm>
          </p:grpSpPr>
          <p:sp>
            <p:nvSpPr>
              <p:cNvPr id="208" name="Oval 10"/>
              <p:cNvSpPr>
                <a:spLocks noChangeArrowheads="1"/>
              </p:cNvSpPr>
              <p:nvPr/>
            </p:nvSpPr>
            <p:spPr bwMode="auto">
              <a:xfrm>
                <a:off x="5403436" y="4964894"/>
                <a:ext cx="462538" cy="466875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09" name="Freeform 125"/>
              <p:cNvSpPr>
                <a:spLocks noEditPoints="1"/>
              </p:cNvSpPr>
              <p:nvPr/>
            </p:nvSpPr>
            <p:spPr bwMode="auto">
              <a:xfrm>
                <a:off x="5551648" y="5099640"/>
                <a:ext cx="166114" cy="197382"/>
              </a:xfrm>
              <a:custGeom>
                <a:avLst/>
                <a:gdLst>
                  <a:gd name="T0" fmla="*/ 106 w 108"/>
                  <a:gd name="T1" fmla="*/ 15 h 128"/>
                  <a:gd name="T2" fmla="*/ 10 w 108"/>
                  <a:gd name="T3" fmla="*/ 15 h 128"/>
                  <a:gd name="T4" fmla="*/ 5 w 108"/>
                  <a:gd name="T5" fmla="*/ 10 h 128"/>
                  <a:gd name="T6" fmla="*/ 10 w 108"/>
                  <a:gd name="T7" fmla="*/ 5 h 128"/>
                  <a:gd name="T8" fmla="*/ 106 w 108"/>
                  <a:gd name="T9" fmla="*/ 5 h 128"/>
                  <a:gd name="T10" fmla="*/ 108 w 108"/>
                  <a:gd name="T11" fmla="*/ 2 h 128"/>
                  <a:gd name="T12" fmla="*/ 106 w 108"/>
                  <a:gd name="T13" fmla="*/ 0 h 128"/>
                  <a:gd name="T14" fmla="*/ 10 w 108"/>
                  <a:gd name="T15" fmla="*/ 0 h 128"/>
                  <a:gd name="T16" fmla="*/ 0 w 108"/>
                  <a:gd name="T17" fmla="*/ 10 h 128"/>
                  <a:gd name="T18" fmla="*/ 0 w 108"/>
                  <a:gd name="T19" fmla="*/ 118 h 128"/>
                  <a:gd name="T20" fmla="*/ 10 w 108"/>
                  <a:gd name="T21" fmla="*/ 128 h 128"/>
                  <a:gd name="T22" fmla="*/ 106 w 108"/>
                  <a:gd name="T23" fmla="*/ 128 h 128"/>
                  <a:gd name="T24" fmla="*/ 108 w 108"/>
                  <a:gd name="T25" fmla="*/ 126 h 128"/>
                  <a:gd name="T26" fmla="*/ 108 w 108"/>
                  <a:gd name="T27" fmla="*/ 17 h 128"/>
                  <a:gd name="T28" fmla="*/ 106 w 108"/>
                  <a:gd name="T29" fmla="*/ 15 h 128"/>
                  <a:gd name="T30" fmla="*/ 56 w 108"/>
                  <a:gd name="T31" fmla="*/ 19 h 128"/>
                  <a:gd name="T32" fmla="*/ 82 w 108"/>
                  <a:gd name="T33" fmla="*/ 19 h 128"/>
                  <a:gd name="T34" fmla="*/ 82 w 108"/>
                  <a:gd name="T35" fmla="*/ 58 h 128"/>
                  <a:gd name="T36" fmla="*/ 71 w 108"/>
                  <a:gd name="T37" fmla="*/ 52 h 128"/>
                  <a:gd name="T38" fmla="*/ 67 w 108"/>
                  <a:gd name="T39" fmla="*/ 52 h 128"/>
                  <a:gd name="T40" fmla="*/ 56 w 108"/>
                  <a:gd name="T41" fmla="*/ 58 h 128"/>
                  <a:gd name="T42" fmla="*/ 56 w 108"/>
                  <a:gd name="T43" fmla="*/ 19 h 128"/>
                  <a:gd name="T44" fmla="*/ 104 w 108"/>
                  <a:gd name="T45" fmla="*/ 123 h 128"/>
                  <a:gd name="T46" fmla="*/ 10 w 108"/>
                  <a:gd name="T47" fmla="*/ 123 h 128"/>
                  <a:gd name="T48" fmla="*/ 5 w 108"/>
                  <a:gd name="T49" fmla="*/ 118 h 128"/>
                  <a:gd name="T50" fmla="*/ 5 w 108"/>
                  <a:gd name="T51" fmla="*/ 18 h 128"/>
                  <a:gd name="T52" fmla="*/ 6 w 108"/>
                  <a:gd name="T53" fmla="*/ 19 h 128"/>
                  <a:gd name="T54" fmla="*/ 10 w 108"/>
                  <a:gd name="T55" fmla="*/ 19 h 128"/>
                  <a:gd name="T56" fmla="*/ 52 w 108"/>
                  <a:gd name="T57" fmla="*/ 19 h 128"/>
                  <a:gd name="T58" fmla="*/ 52 w 108"/>
                  <a:gd name="T59" fmla="*/ 58 h 128"/>
                  <a:gd name="T60" fmla="*/ 58 w 108"/>
                  <a:gd name="T61" fmla="*/ 62 h 128"/>
                  <a:gd name="T62" fmla="*/ 69 w 108"/>
                  <a:gd name="T63" fmla="*/ 57 h 128"/>
                  <a:gd name="T64" fmla="*/ 80 w 108"/>
                  <a:gd name="T65" fmla="*/ 62 h 128"/>
                  <a:gd name="T66" fmla="*/ 86 w 108"/>
                  <a:gd name="T67" fmla="*/ 58 h 128"/>
                  <a:gd name="T68" fmla="*/ 86 w 108"/>
                  <a:gd name="T69" fmla="*/ 19 h 128"/>
                  <a:gd name="T70" fmla="*/ 104 w 108"/>
                  <a:gd name="T71" fmla="*/ 19 h 128"/>
                  <a:gd name="T72" fmla="*/ 104 w 108"/>
                  <a:gd name="T73" fmla="*/ 12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8" h="128">
                    <a:moveTo>
                      <a:pt x="106" y="15"/>
                    </a:moveTo>
                    <a:cubicBezTo>
                      <a:pt x="10" y="15"/>
                      <a:pt x="10" y="15"/>
                      <a:pt x="10" y="15"/>
                    </a:cubicBezTo>
                    <a:cubicBezTo>
                      <a:pt x="7" y="15"/>
                      <a:pt x="5" y="13"/>
                      <a:pt x="5" y="10"/>
                    </a:cubicBezTo>
                    <a:cubicBezTo>
                      <a:pt x="5" y="7"/>
                      <a:pt x="7" y="5"/>
                      <a:pt x="10" y="5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7" y="5"/>
                      <a:pt x="108" y="4"/>
                      <a:pt x="108" y="2"/>
                    </a:cubicBezTo>
                    <a:cubicBezTo>
                      <a:pt x="108" y="1"/>
                      <a:pt x="107" y="0"/>
                      <a:pt x="106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24"/>
                      <a:pt x="4" y="128"/>
                      <a:pt x="10" y="128"/>
                    </a:cubicBezTo>
                    <a:cubicBezTo>
                      <a:pt x="106" y="128"/>
                      <a:pt x="106" y="128"/>
                      <a:pt x="106" y="128"/>
                    </a:cubicBezTo>
                    <a:cubicBezTo>
                      <a:pt x="107" y="128"/>
                      <a:pt x="108" y="127"/>
                      <a:pt x="108" y="126"/>
                    </a:cubicBezTo>
                    <a:cubicBezTo>
                      <a:pt x="108" y="17"/>
                      <a:pt x="108" y="17"/>
                      <a:pt x="108" y="17"/>
                    </a:cubicBezTo>
                    <a:cubicBezTo>
                      <a:pt x="108" y="16"/>
                      <a:pt x="107" y="15"/>
                      <a:pt x="106" y="15"/>
                    </a:cubicBezTo>
                    <a:close/>
                    <a:moveTo>
                      <a:pt x="56" y="19"/>
                    </a:moveTo>
                    <a:cubicBezTo>
                      <a:pt x="82" y="19"/>
                      <a:pt x="82" y="19"/>
                      <a:pt x="82" y="19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70" y="52"/>
                      <a:pt x="68" y="52"/>
                      <a:pt x="67" y="52"/>
                    </a:cubicBezTo>
                    <a:cubicBezTo>
                      <a:pt x="56" y="58"/>
                      <a:pt x="56" y="58"/>
                      <a:pt x="56" y="58"/>
                    </a:cubicBezTo>
                    <a:lnTo>
                      <a:pt x="56" y="19"/>
                    </a:lnTo>
                    <a:close/>
                    <a:moveTo>
                      <a:pt x="104" y="123"/>
                    </a:moveTo>
                    <a:cubicBezTo>
                      <a:pt x="10" y="123"/>
                      <a:pt x="10" y="123"/>
                      <a:pt x="10" y="123"/>
                    </a:cubicBezTo>
                    <a:cubicBezTo>
                      <a:pt x="7" y="123"/>
                      <a:pt x="5" y="121"/>
                      <a:pt x="5" y="118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8" y="19"/>
                      <a:pt x="9" y="19"/>
                      <a:pt x="10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58"/>
                      <a:pt x="52" y="58"/>
                      <a:pt x="52" y="58"/>
                    </a:cubicBezTo>
                    <a:cubicBezTo>
                      <a:pt x="52" y="61"/>
                      <a:pt x="55" y="63"/>
                      <a:pt x="58" y="62"/>
                    </a:cubicBezTo>
                    <a:cubicBezTo>
                      <a:pt x="69" y="57"/>
                      <a:pt x="69" y="57"/>
                      <a:pt x="69" y="57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83" y="63"/>
                      <a:pt x="86" y="61"/>
                      <a:pt x="86" y="58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104" y="19"/>
                      <a:pt x="104" y="19"/>
                      <a:pt x="104" y="19"/>
                    </a:cubicBezTo>
                    <a:lnTo>
                      <a:pt x="104" y="1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6" name="组合 125"/>
            <p:cNvGrpSpPr/>
            <p:nvPr/>
          </p:nvGrpSpPr>
          <p:grpSpPr>
            <a:xfrm>
              <a:off x="4975587" y="2942738"/>
              <a:ext cx="455312" cy="462538"/>
              <a:chOff x="4975587" y="2942738"/>
              <a:chExt cx="455312" cy="462538"/>
            </a:xfrm>
          </p:grpSpPr>
          <p:sp>
            <p:nvSpPr>
              <p:cNvPr id="206" name="Oval 14"/>
              <p:cNvSpPr>
                <a:spLocks noChangeArrowheads="1"/>
              </p:cNvSpPr>
              <p:nvPr/>
            </p:nvSpPr>
            <p:spPr bwMode="auto">
              <a:xfrm>
                <a:off x="4975587" y="2942738"/>
                <a:ext cx="455312" cy="46253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07" name="Freeform 138"/>
              <p:cNvSpPr>
                <a:spLocks noEditPoints="1"/>
              </p:cNvSpPr>
              <p:nvPr/>
            </p:nvSpPr>
            <p:spPr bwMode="auto">
              <a:xfrm>
                <a:off x="5122985" y="3026624"/>
                <a:ext cx="160517" cy="294767"/>
              </a:xfrm>
              <a:custGeom>
                <a:avLst/>
                <a:gdLst>
                  <a:gd name="T0" fmla="*/ 64 w 70"/>
                  <a:gd name="T1" fmla="*/ 92 h 128"/>
                  <a:gd name="T2" fmla="*/ 62 w 70"/>
                  <a:gd name="T3" fmla="*/ 90 h 128"/>
                  <a:gd name="T4" fmla="*/ 37 w 70"/>
                  <a:gd name="T5" fmla="*/ 90 h 128"/>
                  <a:gd name="T6" fmla="*/ 37 w 70"/>
                  <a:gd name="T7" fmla="*/ 34 h 128"/>
                  <a:gd name="T8" fmla="*/ 38 w 70"/>
                  <a:gd name="T9" fmla="*/ 34 h 128"/>
                  <a:gd name="T10" fmla="*/ 52 w 70"/>
                  <a:gd name="T11" fmla="*/ 17 h 128"/>
                  <a:gd name="T12" fmla="*/ 35 w 70"/>
                  <a:gd name="T13" fmla="*/ 0 h 128"/>
                  <a:gd name="T14" fmla="*/ 18 w 70"/>
                  <a:gd name="T15" fmla="*/ 17 h 128"/>
                  <a:gd name="T16" fmla="*/ 32 w 70"/>
                  <a:gd name="T17" fmla="*/ 34 h 128"/>
                  <a:gd name="T18" fmla="*/ 33 w 70"/>
                  <a:gd name="T19" fmla="*/ 34 h 128"/>
                  <a:gd name="T20" fmla="*/ 33 w 70"/>
                  <a:gd name="T21" fmla="*/ 90 h 128"/>
                  <a:gd name="T22" fmla="*/ 8 w 70"/>
                  <a:gd name="T23" fmla="*/ 90 h 128"/>
                  <a:gd name="T24" fmla="*/ 6 w 70"/>
                  <a:gd name="T25" fmla="*/ 92 h 128"/>
                  <a:gd name="T26" fmla="*/ 6 w 70"/>
                  <a:gd name="T27" fmla="*/ 92 h 128"/>
                  <a:gd name="T28" fmla="*/ 0 w 70"/>
                  <a:gd name="T29" fmla="*/ 122 h 128"/>
                  <a:gd name="T30" fmla="*/ 2 w 70"/>
                  <a:gd name="T31" fmla="*/ 124 h 128"/>
                  <a:gd name="T32" fmla="*/ 8 w 70"/>
                  <a:gd name="T33" fmla="*/ 124 h 128"/>
                  <a:gd name="T34" fmla="*/ 8 w 70"/>
                  <a:gd name="T35" fmla="*/ 126 h 128"/>
                  <a:gd name="T36" fmla="*/ 10 w 70"/>
                  <a:gd name="T37" fmla="*/ 128 h 128"/>
                  <a:gd name="T38" fmla="*/ 12 w 70"/>
                  <a:gd name="T39" fmla="*/ 126 h 128"/>
                  <a:gd name="T40" fmla="*/ 12 w 70"/>
                  <a:gd name="T41" fmla="*/ 124 h 128"/>
                  <a:gd name="T42" fmla="*/ 58 w 70"/>
                  <a:gd name="T43" fmla="*/ 124 h 128"/>
                  <a:gd name="T44" fmla="*/ 58 w 70"/>
                  <a:gd name="T45" fmla="*/ 126 h 128"/>
                  <a:gd name="T46" fmla="*/ 60 w 70"/>
                  <a:gd name="T47" fmla="*/ 128 h 128"/>
                  <a:gd name="T48" fmla="*/ 62 w 70"/>
                  <a:gd name="T49" fmla="*/ 126 h 128"/>
                  <a:gd name="T50" fmla="*/ 62 w 70"/>
                  <a:gd name="T51" fmla="*/ 124 h 128"/>
                  <a:gd name="T52" fmla="*/ 68 w 70"/>
                  <a:gd name="T53" fmla="*/ 124 h 128"/>
                  <a:gd name="T54" fmla="*/ 70 w 70"/>
                  <a:gd name="T55" fmla="*/ 122 h 128"/>
                  <a:gd name="T56" fmla="*/ 64 w 70"/>
                  <a:gd name="T57" fmla="*/ 92 h 128"/>
                  <a:gd name="T58" fmla="*/ 22 w 70"/>
                  <a:gd name="T59" fmla="*/ 17 h 128"/>
                  <a:gd name="T60" fmla="*/ 35 w 70"/>
                  <a:gd name="T61" fmla="*/ 5 h 128"/>
                  <a:gd name="T62" fmla="*/ 48 w 70"/>
                  <a:gd name="T63" fmla="*/ 17 h 128"/>
                  <a:gd name="T64" fmla="*/ 35 w 70"/>
                  <a:gd name="T65" fmla="*/ 30 h 128"/>
                  <a:gd name="T66" fmla="*/ 22 w 70"/>
                  <a:gd name="T67" fmla="*/ 17 h 128"/>
                  <a:gd name="T68" fmla="*/ 65 w 70"/>
                  <a:gd name="T69" fmla="*/ 120 h 128"/>
                  <a:gd name="T70" fmla="*/ 5 w 70"/>
                  <a:gd name="T71" fmla="*/ 120 h 128"/>
                  <a:gd name="T72" fmla="*/ 10 w 70"/>
                  <a:gd name="T73" fmla="*/ 95 h 128"/>
                  <a:gd name="T74" fmla="*/ 60 w 70"/>
                  <a:gd name="T75" fmla="*/ 95 h 128"/>
                  <a:gd name="T76" fmla="*/ 60 w 70"/>
                  <a:gd name="T77" fmla="*/ 96 h 128"/>
                  <a:gd name="T78" fmla="*/ 64 w 70"/>
                  <a:gd name="T79" fmla="*/ 118 h 128"/>
                  <a:gd name="T80" fmla="*/ 65 w 70"/>
                  <a:gd name="T81" fmla="*/ 12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0" h="128">
                    <a:moveTo>
                      <a:pt x="64" y="92"/>
                    </a:moveTo>
                    <a:cubicBezTo>
                      <a:pt x="64" y="91"/>
                      <a:pt x="63" y="90"/>
                      <a:pt x="62" y="90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46" y="32"/>
                      <a:pt x="52" y="25"/>
                      <a:pt x="52" y="17"/>
                    </a:cubicBezTo>
                    <a:cubicBezTo>
                      <a:pt x="52" y="8"/>
                      <a:pt x="44" y="0"/>
                      <a:pt x="35" y="0"/>
                    </a:cubicBezTo>
                    <a:cubicBezTo>
                      <a:pt x="26" y="0"/>
                      <a:pt x="18" y="8"/>
                      <a:pt x="18" y="17"/>
                    </a:cubicBezTo>
                    <a:cubicBezTo>
                      <a:pt x="18" y="25"/>
                      <a:pt x="24" y="32"/>
                      <a:pt x="32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8" y="90"/>
                      <a:pt x="8" y="90"/>
                      <a:pt x="8" y="90"/>
                    </a:cubicBezTo>
                    <a:cubicBezTo>
                      <a:pt x="7" y="90"/>
                      <a:pt x="6" y="91"/>
                      <a:pt x="6" y="92"/>
                    </a:cubicBezTo>
                    <a:cubicBezTo>
                      <a:pt x="6" y="92"/>
                      <a:pt x="6" y="92"/>
                      <a:pt x="6" y="92"/>
                    </a:cubicBezTo>
                    <a:cubicBezTo>
                      <a:pt x="4" y="100"/>
                      <a:pt x="0" y="121"/>
                      <a:pt x="0" y="122"/>
                    </a:cubicBezTo>
                    <a:cubicBezTo>
                      <a:pt x="0" y="123"/>
                      <a:pt x="1" y="124"/>
                      <a:pt x="2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8" y="126"/>
                      <a:pt x="8" y="126"/>
                      <a:pt x="8" y="126"/>
                    </a:cubicBezTo>
                    <a:cubicBezTo>
                      <a:pt x="8" y="127"/>
                      <a:pt x="9" y="128"/>
                      <a:pt x="10" y="128"/>
                    </a:cubicBezTo>
                    <a:cubicBezTo>
                      <a:pt x="11" y="128"/>
                      <a:pt x="12" y="127"/>
                      <a:pt x="12" y="126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126"/>
                      <a:pt x="58" y="126"/>
                      <a:pt x="58" y="126"/>
                    </a:cubicBezTo>
                    <a:cubicBezTo>
                      <a:pt x="58" y="127"/>
                      <a:pt x="59" y="128"/>
                      <a:pt x="60" y="128"/>
                    </a:cubicBezTo>
                    <a:cubicBezTo>
                      <a:pt x="61" y="128"/>
                      <a:pt x="62" y="127"/>
                      <a:pt x="62" y="126"/>
                    </a:cubicBezTo>
                    <a:cubicBezTo>
                      <a:pt x="62" y="124"/>
                      <a:pt x="62" y="124"/>
                      <a:pt x="62" y="124"/>
                    </a:cubicBezTo>
                    <a:cubicBezTo>
                      <a:pt x="68" y="124"/>
                      <a:pt x="68" y="124"/>
                      <a:pt x="68" y="124"/>
                    </a:cubicBezTo>
                    <a:cubicBezTo>
                      <a:pt x="69" y="124"/>
                      <a:pt x="70" y="123"/>
                      <a:pt x="70" y="122"/>
                    </a:cubicBezTo>
                    <a:cubicBezTo>
                      <a:pt x="70" y="121"/>
                      <a:pt x="66" y="100"/>
                      <a:pt x="64" y="92"/>
                    </a:cubicBezTo>
                    <a:close/>
                    <a:moveTo>
                      <a:pt x="22" y="17"/>
                    </a:moveTo>
                    <a:cubicBezTo>
                      <a:pt x="22" y="10"/>
                      <a:pt x="28" y="5"/>
                      <a:pt x="35" y="5"/>
                    </a:cubicBezTo>
                    <a:cubicBezTo>
                      <a:pt x="42" y="5"/>
                      <a:pt x="48" y="10"/>
                      <a:pt x="48" y="17"/>
                    </a:cubicBezTo>
                    <a:cubicBezTo>
                      <a:pt x="48" y="24"/>
                      <a:pt x="42" y="30"/>
                      <a:pt x="35" y="30"/>
                    </a:cubicBezTo>
                    <a:cubicBezTo>
                      <a:pt x="28" y="30"/>
                      <a:pt x="22" y="24"/>
                      <a:pt x="22" y="17"/>
                    </a:cubicBezTo>
                    <a:close/>
                    <a:moveTo>
                      <a:pt x="65" y="120"/>
                    </a:moveTo>
                    <a:cubicBezTo>
                      <a:pt x="5" y="120"/>
                      <a:pt x="5" y="120"/>
                      <a:pt x="5" y="120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0" y="95"/>
                      <a:pt x="60" y="95"/>
                      <a:pt x="60" y="95"/>
                    </a:cubicBezTo>
                    <a:cubicBezTo>
                      <a:pt x="60" y="96"/>
                      <a:pt x="60" y="96"/>
                      <a:pt x="60" y="96"/>
                    </a:cubicBezTo>
                    <a:cubicBezTo>
                      <a:pt x="61" y="103"/>
                      <a:pt x="63" y="112"/>
                      <a:pt x="64" y="118"/>
                    </a:cubicBezTo>
                    <a:lnTo>
                      <a:pt x="65" y="1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7" name="组合 126"/>
            <p:cNvGrpSpPr/>
            <p:nvPr/>
          </p:nvGrpSpPr>
          <p:grpSpPr>
            <a:xfrm>
              <a:off x="6277922" y="2399256"/>
              <a:ext cx="474101" cy="481329"/>
              <a:chOff x="6277922" y="2399256"/>
              <a:chExt cx="474101" cy="481329"/>
            </a:xfrm>
          </p:grpSpPr>
          <p:sp>
            <p:nvSpPr>
              <p:cNvPr id="198" name="Oval 22"/>
              <p:cNvSpPr>
                <a:spLocks noChangeArrowheads="1"/>
              </p:cNvSpPr>
              <p:nvPr/>
            </p:nvSpPr>
            <p:spPr bwMode="auto">
              <a:xfrm>
                <a:off x="6277922" y="2399256"/>
                <a:ext cx="474101" cy="481329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99" name="组合 198"/>
              <p:cNvGrpSpPr/>
              <p:nvPr/>
            </p:nvGrpSpPr>
            <p:grpSpPr>
              <a:xfrm>
                <a:off x="6396146" y="2554145"/>
                <a:ext cx="237652" cy="171550"/>
                <a:chOff x="7296150" y="2295525"/>
                <a:chExt cx="479425" cy="346075"/>
              </a:xfrm>
              <a:solidFill>
                <a:schemeClr val="accent2"/>
              </a:solidFill>
            </p:grpSpPr>
            <p:sp>
              <p:nvSpPr>
                <p:cNvPr id="200" name="Freeform 139"/>
                <p:cNvSpPr>
                  <a:spLocks noEditPoints="1"/>
                </p:cNvSpPr>
                <p:nvPr/>
              </p:nvSpPr>
              <p:spPr bwMode="auto">
                <a:xfrm>
                  <a:off x="7296150" y="2295525"/>
                  <a:ext cx="479425" cy="346075"/>
                </a:xfrm>
                <a:custGeom>
                  <a:avLst/>
                  <a:gdLst>
                    <a:gd name="T0" fmla="*/ 123 w 128"/>
                    <a:gd name="T1" fmla="*/ 28 h 92"/>
                    <a:gd name="T2" fmla="*/ 113 w 128"/>
                    <a:gd name="T3" fmla="*/ 8 h 92"/>
                    <a:gd name="T4" fmla="*/ 92 w 128"/>
                    <a:gd name="T5" fmla="*/ 0 h 92"/>
                    <a:gd name="T6" fmla="*/ 36 w 128"/>
                    <a:gd name="T7" fmla="*/ 0 h 92"/>
                    <a:gd name="T8" fmla="*/ 15 w 128"/>
                    <a:gd name="T9" fmla="*/ 8 h 92"/>
                    <a:gd name="T10" fmla="*/ 5 w 128"/>
                    <a:gd name="T11" fmla="*/ 28 h 92"/>
                    <a:gd name="T12" fmla="*/ 0 w 128"/>
                    <a:gd name="T13" fmla="*/ 75 h 92"/>
                    <a:gd name="T14" fmla="*/ 17 w 128"/>
                    <a:gd name="T15" fmla="*/ 92 h 92"/>
                    <a:gd name="T16" fmla="*/ 32 w 128"/>
                    <a:gd name="T17" fmla="*/ 82 h 92"/>
                    <a:gd name="T18" fmla="*/ 45 w 128"/>
                    <a:gd name="T19" fmla="*/ 62 h 92"/>
                    <a:gd name="T20" fmla="*/ 83 w 128"/>
                    <a:gd name="T21" fmla="*/ 62 h 92"/>
                    <a:gd name="T22" fmla="*/ 96 w 128"/>
                    <a:gd name="T23" fmla="*/ 82 h 92"/>
                    <a:gd name="T24" fmla="*/ 111 w 128"/>
                    <a:gd name="T25" fmla="*/ 92 h 92"/>
                    <a:gd name="T26" fmla="*/ 128 w 128"/>
                    <a:gd name="T27" fmla="*/ 75 h 92"/>
                    <a:gd name="T28" fmla="*/ 123 w 128"/>
                    <a:gd name="T29" fmla="*/ 28 h 92"/>
                    <a:gd name="T30" fmla="*/ 111 w 128"/>
                    <a:gd name="T31" fmla="*/ 87 h 92"/>
                    <a:gd name="T32" fmla="*/ 100 w 128"/>
                    <a:gd name="T33" fmla="*/ 80 h 92"/>
                    <a:gd name="T34" fmla="*/ 86 w 128"/>
                    <a:gd name="T35" fmla="*/ 58 h 92"/>
                    <a:gd name="T36" fmla="*/ 42 w 128"/>
                    <a:gd name="T37" fmla="*/ 58 h 92"/>
                    <a:gd name="T38" fmla="*/ 28 w 128"/>
                    <a:gd name="T39" fmla="*/ 80 h 92"/>
                    <a:gd name="T40" fmla="*/ 17 w 128"/>
                    <a:gd name="T41" fmla="*/ 87 h 92"/>
                    <a:gd name="T42" fmla="*/ 5 w 128"/>
                    <a:gd name="T43" fmla="*/ 75 h 92"/>
                    <a:gd name="T44" fmla="*/ 10 w 128"/>
                    <a:gd name="T45" fmla="*/ 29 h 92"/>
                    <a:gd name="T46" fmla="*/ 18 w 128"/>
                    <a:gd name="T47" fmla="*/ 12 h 92"/>
                    <a:gd name="T48" fmla="*/ 36 w 128"/>
                    <a:gd name="T49" fmla="*/ 5 h 92"/>
                    <a:gd name="T50" fmla="*/ 92 w 128"/>
                    <a:gd name="T51" fmla="*/ 5 h 92"/>
                    <a:gd name="T52" fmla="*/ 110 w 128"/>
                    <a:gd name="T53" fmla="*/ 12 h 92"/>
                    <a:gd name="T54" fmla="*/ 118 w 128"/>
                    <a:gd name="T55" fmla="*/ 29 h 92"/>
                    <a:gd name="T56" fmla="*/ 123 w 128"/>
                    <a:gd name="T57" fmla="*/ 75 h 92"/>
                    <a:gd name="T58" fmla="*/ 111 w 128"/>
                    <a:gd name="T59" fmla="*/ 87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8" h="92">
                      <a:moveTo>
                        <a:pt x="123" y="28"/>
                      </a:moveTo>
                      <a:cubicBezTo>
                        <a:pt x="122" y="21"/>
                        <a:pt x="119" y="14"/>
                        <a:pt x="113" y="8"/>
                      </a:cubicBezTo>
                      <a:cubicBezTo>
                        <a:pt x="107" y="3"/>
                        <a:pt x="100" y="0"/>
                        <a:pt x="92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28" y="0"/>
                        <a:pt x="21" y="3"/>
                        <a:pt x="15" y="8"/>
                      </a:cubicBezTo>
                      <a:cubicBezTo>
                        <a:pt x="9" y="14"/>
                        <a:pt x="6" y="21"/>
                        <a:pt x="5" y="28"/>
                      </a:cubicBezTo>
                      <a:cubicBezTo>
                        <a:pt x="2" y="57"/>
                        <a:pt x="0" y="74"/>
                        <a:pt x="0" y="75"/>
                      </a:cubicBezTo>
                      <a:cubicBezTo>
                        <a:pt x="0" y="84"/>
                        <a:pt x="7" y="92"/>
                        <a:pt x="17" y="92"/>
                      </a:cubicBezTo>
                      <a:cubicBezTo>
                        <a:pt x="23" y="92"/>
                        <a:pt x="29" y="88"/>
                        <a:pt x="32" y="82"/>
                      </a:cubicBezTo>
                      <a:cubicBezTo>
                        <a:pt x="45" y="62"/>
                        <a:pt x="45" y="62"/>
                        <a:pt x="45" y="62"/>
                      </a:cubicBezTo>
                      <a:cubicBezTo>
                        <a:pt x="83" y="62"/>
                        <a:pt x="83" y="62"/>
                        <a:pt x="83" y="62"/>
                      </a:cubicBezTo>
                      <a:cubicBezTo>
                        <a:pt x="96" y="82"/>
                        <a:pt x="96" y="82"/>
                        <a:pt x="96" y="82"/>
                      </a:cubicBezTo>
                      <a:cubicBezTo>
                        <a:pt x="99" y="88"/>
                        <a:pt x="105" y="92"/>
                        <a:pt x="111" y="92"/>
                      </a:cubicBezTo>
                      <a:cubicBezTo>
                        <a:pt x="121" y="92"/>
                        <a:pt x="128" y="84"/>
                        <a:pt x="128" y="75"/>
                      </a:cubicBezTo>
                      <a:cubicBezTo>
                        <a:pt x="128" y="74"/>
                        <a:pt x="126" y="57"/>
                        <a:pt x="123" y="28"/>
                      </a:cubicBezTo>
                      <a:close/>
                      <a:moveTo>
                        <a:pt x="111" y="87"/>
                      </a:moveTo>
                      <a:cubicBezTo>
                        <a:pt x="107" y="87"/>
                        <a:pt x="102" y="84"/>
                        <a:pt x="100" y="80"/>
                      </a:cubicBezTo>
                      <a:cubicBezTo>
                        <a:pt x="86" y="58"/>
                        <a:pt x="86" y="58"/>
                        <a:pt x="86" y="58"/>
                      </a:cubicBezTo>
                      <a:cubicBezTo>
                        <a:pt x="42" y="58"/>
                        <a:pt x="42" y="58"/>
                        <a:pt x="42" y="58"/>
                      </a:cubicBezTo>
                      <a:cubicBezTo>
                        <a:pt x="28" y="80"/>
                        <a:pt x="28" y="80"/>
                        <a:pt x="28" y="80"/>
                      </a:cubicBezTo>
                      <a:cubicBezTo>
                        <a:pt x="26" y="84"/>
                        <a:pt x="21" y="87"/>
                        <a:pt x="17" y="87"/>
                      </a:cubicBezTo>
                      <a:cubicBezTo>
                        <a:pt x="10" y="87"/>
                        <a:pt x="5" y="82"/>
                        <a:pt x="5" y="75"/>
                      </a:cubicBezTo>
                      <a:cubicBezTo>
                        <a:pt x="5" y="73"/>
                        <a:pt x="8" y="44"/>
                        <a:pt x="10" y="29"/>
                      </a:cubicBezTo>
                      <a:cubicBezTo>
                        <a:pt x="10" y="22"/>
                        <a:pt x="13" y="16"/>
                        <a:pt x="18" y="12"/>
                      </a:cubicBezTo>
                      <a:cubicBezTo>
                        <a:pt x="23" y="7"/>
                        <a:pt x="29" y="5"/>
                        <a:pt x="36" y="5"/>
                      </a:cubicBezTo>
                      <a:cubicBezTo>
                        <a:pt x="92" y="5"/>
                        <a:pt x="92" y="5"/>
                        <a:pt x="92" y="5"/>
                      </a:cubicBezTo>
                      <a:cubicBezTo>
                        <a:pt x="99" y="5"/>
                        <a:pt x="105" y="7"/>
                        <a:pt x="110" y="12"/>
                      </a:cubicBezTo>
                      <a:cubicBezTo>
                        <a:pt x="115" y="16"/>
                        <a:pt x="118" y="22"/>
                        <a:pt x="118" y="29"/>
                      </a:cubicBezTo>
                      <a:cubicBezTo>
                        <a:pt x="120" y="46"/>
                        <a:pt x="123" y="73"/>
                        <a:pt x="123" y="75"/>
                      </a:cubicBezTo>
                      <a:cubicBezTo>
                        <a:pt x="123" y="82"/>
                        <a:pt x="118" y="87"/>
                        <a:pt x="111" y="8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1" name="Freeform 140"/>
                <p:cNvSpPr/>
                <p:nvPr/>
              </p:nvSpPr>
              <p:spPr bwMode="auto">
                <a:xfrm>
                  <a:off x="7389813" y="2371725"/>
                  <a:ext cx="101600" cy="101600"/>
                </a:xfrm>
                <a:custGeom>
                  <a:avLst/>
                  <a:gdLst>
                    <a:gd name="T0" fmla="*/ 24 w 27"/>
                    <a:gd name="T1" fmla="*/ 11 h 27"/>
                    <a:gd name="T2" fmla="*/ 15 w 27"/>
                    <a:gd name="T3" fmla="*/ 11 h 27"/>
                    <a:gd name="T4" fmla="*/ 15 w 27"/>
                    <a:gd name="T5" fmla="*/ 2 h 27"/>
                    <a:gd name="T6" fmla="*/ 13 w 27"/>
                    <a:gd name="T7" fmla="*/ 0 h 27"/>
                    <a:gd name="T8" fmla="*/ 11 w 27"/>
                    <a:gd name="T9" fmla="*/ 2 h 27"/>
                    <a:gd name="T10" fmla="*/ 11 w 27"/>
                    <a:gd name="T11" fmla="*/ 11 h 27"/>
                    <a:gd name="T12" fmla="*/ 2 w 27"/>
                    <a:gd name="T13" fmla="*/ 11 h 27"/>
                    <a:gd name="T14" fmla="*/ 0 w 27"/>
                    <a:gd name="T15" fmla="*/ 13 h 27"/>
                    <a:gd name="T16" fmla="*/ 2 w 27"/>
                    <a:gd name="T17" fmla="*/ 15 h 27"/>
                    <a:gd name="T18" fmla="*/ 11 w 27"/>
                    <a:gd name="T19" fmla="*/ 15 h 27"/>
                    <a:gd name="T20" fmla="*/ 11 w 27"/>
                    <a:gd name="T21" fmla="*/ 24 h 27"/>
                    <a:gd name="T22" fmla="*/ 13 w 27"/>
                    <a:gd name="T23" fmla="*/ 27 h 27"/>
                    <a:gd name="T24" fmla="*/ 15 w 27"/>
                    <a:gd name="T25" fmla="*/ 24 h 27"/>
                    <a:gd name="T26" fmla="*/ 15 w 27"/>
                    <a:gd name="T27" fmla="*/ 15 h 27"/>
                    <a:gd name="T28" fmla="*/ 24 w 27"/>
                    <a:gd name="T29" fmla="*/ 15 h 27"/>
                    <a:gd name="T30" fmla="*/ 27 w 27"/>
                    <a:gd name="T31" fmla="*/ 13 h 27"/>
                    <a:gd name="T32" fmla="*/ 24 w 27"/>
                    <a:gd name="T33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7" h="27">
                      <a:moveTo>
                        <a:pt x="24" y="11"/>
                      </a:moveTo>
                      <a:cubicBezTo>
                        <a:pt x="15" y="11"/>
                        <a:pt x="15" y="11"/>
                        <a:pt x="15" y="11"/>
                      </a:cubicBezTo>
                      <a:cubicBezTo>
                        <a:pt x="15" y="2"/>
                        <a:pt x="15" y="2"/>
                        <a:pt x="15" y="2"/>
                      </a:cubicBezTo>
                      <a:cubicBezTo>
                        <a:pt x="15" y="1"/>
                        <a:pt x="14" y="0"/>
                        <a:pt x="13" y="0"/>
                      </a:cubicBezTo>
                      <a:cubicBezTo>
                        <a:pt x="12" y="0"/>
                        <a:pt x="11" y="1"/>
                        <a:pt x="11" y="2"/>
                      </a:cubicBez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1" y="11"/>
                        <a:pt x="0" y="12"/>
                        <a:pt x="0" y="13"/>
                      </a:cubicBezTo>
                      <a:cubicBezTo>
                        <a:pt x="0" y="14"/>
                        <a:pt x="1" y="15"/>
                        <a:pt x="2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1" y="24"/>
                        <a:pt x="11" y="24"/>
                        <a:pt x="11" y="24"/>
                      </a:cubicBezTo>
                      <a:cubicBezTo>
                        <a:pt x="11" y="26"/>
                        <a:pt x="12" y="27"/>
                        <a:pt x="13" y="27"/>
                      </a:cubicBezTo>
                      <a:cubicBezTo>
                        <a:pt x="14" y="27"/>
                        <a:pt x="15" y="26"/>
                        <a:pt x="15" y="24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26" y="15"/>
                        <a:pt x="27" y="14"/>
                        <a:pt x="27" y="13"/>
                      </a:cubicBezTo>
                      <a:cubicBezTo>
                        <a:pt x="27" y="12"/>
                        <a:pt x="26" y="11"/>
                        <a:pt x="24" y="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2" name="Oval 141"/>
                <p:cNvSpPr>
                  <a:spLocks noChangeArrowheads="1"/>
                </p:cNvSpPr>
                <p:nvPr/>
              </p:nvSpPr>
              <p:spPr bwMode="auto">
                <a:xfrm>
                  <a:off x="7618413" y="2371725"/>
                  <a:ext cx="26988" cy="25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3" name="Oval 142"/>
                <p:cNvSpPr>
                  <a:spLocks noChangeArrowheads="1"/>
                </p:cNvSpPr>
                <p:nvPr/>
              </p:nvSpPr>
              <p:spPr bwMode="auto">
                <a:xfrm>
                  <a:off x="7618413" y="2443163"/>
                  <a:ext cx="26988" cy="301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4" name="Oval 143"/>
                <p:cNvSpPr>
                  <a:spLocks noChangeArrowheads="1"/>
                </p:cNvSpPr>
                <p:nvPr/>
              </p:nvSpPr>
              <p:spPr bwMode="auto">
                <a:xfrm>
                  <a:off x="7656513" y="2408238"/>
                  <a:ext cx="25400" cy="269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5" name="Oval 144"/>
                <p:cNvSpPr>
                  <a:spLocks noChangeArrowheads="1"/>
                </p:cNvSpPr>
                <p:nvPr/>
              </p:nvSpPr>
              <p:spPr bwMode="auto">
                <a:xfrm>
                  <a:off x="7580313" y="2408238"/>
                  <a:ext cx="30163" cy="269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28" name="组合 127"/>
            <p:cNvGrpSpPr/>
            <p:nvPr/>
          </p:nvGrpSpPr>
          <p:grpSpPr>
            <a:xfrm>
              <a:off x="6127597" y="4781326"/>
              <a:ext cx="401830" cy="409058"/>
              <a:chOff x="6127597" y="4781326"/>
              <a:chExt cx="401830" cy="409058"/>
            </a:xfrm>
          </p:grpSpPr>
          <p:sp>
            <p:nvSpPr>
              <p:cNvPr id="171" name="Oval 8"/>
              <p:cNvSpPr>
                <a:spLocks noChangeArrowheads="1"/>
              </p:cNvSpPr>
              <p:nvPr/>
            </p:nvSpPr>
            <p:spPr bwMode="auto">
              <a:xfrm>
                <a:off x="6127597" y="4781326"/>
                <a:ext cx="401830" cy="40905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72" name="组合 171"/>
              <p:cNvGrpSpPr/>
              <p:nvPr/>
            </p:nvGrpSpPr>
            <p:grpSpPr>
              <a:xfrm>
                <a:off x="6206683" y="4911471"/>
                <a:ext cx="243658" cy="148768"/>
                <a:chOff x="9892188" y="831891"/>
                <a:chExt cx="294767" cy="179973"/>
              </a:xfrm>
            </p:grpSpPr>
            <p:sp>
              <p:nvSpPr>
                <p:cNvPr id="173" name="Freeform 145"/>
                <p:cNvSpPr>
                  <a:spLocks noEditPoints="1"/>
                </p:cNvSpPr>
                <p:nvPr/>
              </p:nvSpPr>
              <p:spPr bwMode="auto">
                <a:xfrm>
                  <a:off x="9892188" y="831891"/>
                  <a:ext cx="294767" cy="179973"/>
                </a:xfrm>
                <a:custGeom>
                  <a:avLst/>
                  <a:gdLst>
                    <a:gd name="T0" fmla="*/ 122 w 128"/>
                    <a:gd name="T1" fmla="*/ 0 h 78"/>
                    <a:gd name="T2" fmla="*/ 6 w 128"/>
                    <a:gd name="T3" fmla="*/ 0 h 78"/>
                    <a:gd name="T4" fmla="*/ 0 w 128"/>
                    <a:gd name="T5" fmla="*/ 6 h 78"/>
                    <a:gd name="T6" fmla="*/ 0 w 128"/>
                    <a:gd name="T7" fmla="*/ 72 h 78"/>
                    <a:gd name="T8" fmla="*/ 6 w 128"/>
                    <a:gd name="T9" fmla="*/ 78 h 78"/>
                    <a:gd name="T10" fmla="*/ 122 w 128"/>
                    <a:gd name="T11" fmla="*/ 78 h 78"/>
                    <a:gd name="T12" fmla="*/ 128 w 128"/>
                    <a:gd name="T13" fmla="*/ 72 h 78"/>
                    <a:gd name="T14" fmla="*/ 128 w 128"/>
                    <a:gd name="T15" fmla="*/ 6 h 78"/>
                    <a:gd name="T16" fmla="*/ 122 w 128"/>
                    <a:gd name="T17" fmla="*/ 0 h 78"/>
                    <a:gd name="T18" fmla="*/ 123 w 128"/>
                    <a:gd name="T19" fmla="*/ 74 h 78"/>
                    <a:gd name="T20" fmla="*/ 5 w 128"/>
                    <a:gd name="T21" fmla="*/ 74 h 78"/>
                    <a:gd name="T22" fmla="*/ 5 w 128"/>
                    <a:gd name="T23" fmla="*/ 4 h 78"/>
                    <a:gd name="T24" fmla="*/ 123 w 128"/>
                    <a:gd name="T25" fmla="*/ 4 h 78"/>
                    <a:gd name="T26" fmla="*/ 123 w 128"/>
                    <a:gd name="T27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8" h="78">
                      <a:moveTo>
                        <a:pt x="1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2"/>
                        <a:pt x="0" y="6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6"/>
                        <a:pt x="3" y="78"/>
                        <a:pt x="6" y="78"/>
                      </a:cubicBezTo>
                      <a:cubicBezTo>
                        <a:pt x="122" y="78"/>
                        <a:pt x="122" y="78"/>
                        <a:pt x="122" y="78"/>
                      </a:cubicBezTo>
                      <a:cubicBezTo>
                        <a:pt x="125" y="78"/>
                        <a:pt x="128" y="76"/>
                        <a:pt x="128" y="72"/>
                      </a:cubicBezTo>
                      <a:cubicBezTo>
                        <a:pt x="128" y="6"/>
                        <a:pt x="128" y="6"/>
                        <a:pt x="128" y="6"/>
                      </a:cubicBezTo>
                      <a:cubicBezTo>
                        <a:pt x="128" y="2"/>
                        <a:pt x="125" y="0"/>
                        <a:pt x="122" y="0"/>
                      </a:cubicBezTo>
                      <a:close/>
                      <a:moveTo>
                        <a:pt x="123" y="74"/>
                      </a:moveTo>
                      <a:cubicBezTo>
                        <a:pt x="5" y="74"/>
                        <a:pt x="5" y="74"/>
                        <a:pt x="5" y="74"/>
                      </a:cubicBezTo>
                      <a:cubicBezTo>
                        <a:pt x="5" y="4"/>
                        <a:pt x="5" y="4"/>
                        <a:pt x="5" y="4"/>
                      </a:cubicBezTo>
                      <a:cubicBezTo>
                        <a:pt x="123" y="4"/>
                        <a:pt x="123" y="4"/>
                        <a:pt x="123" y="4"/>
                      </a:cubicBezTo>
                      <a:lnTo>
                        <a:pt x="123" y="7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4" name="Oval 146"/>
                <p:cNvSpPr>
                  <a:spLocks noChangeArrowheads="1"/>
                </p:cNvSpPr>
                <p:nvPr/>
              </p:nvSpPr>
              <p:spPr bwMode="auto">
                <a:xfrm>
                  <a:off x="9931102" y="863994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5" name="Oval 147"/>
                <p:cNvSpPr>
                  <a:spLocks noChangeArrowheads="1"/>
                </p:cNvSpPr>
                <p:nvPr/>
              </p:nvSpPr>
              <p:spPr bwMode="auto">
                <a:xfrm>
                  <a:off x="9966123" y="863994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6" name="Oval 148"/>
                <p:cNvSpPr>
                  <a:spLocks noChangeArrowheads="1"/>
                </p:cNvSpPr>
                <p:nvPr/>
              </p:nvSpPr>
              <p:spPr bwMode="auto">
                <a:xfrm>
                  <a:off x="10000173" y="863994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7" name="Oval 149"/>
                <p:cNvSpPr>
                  <a:spLocks noChangeArrowheads="1"/>
                </p:cNvSpPr>
                <p:nvPr/>
              </p:nvSpPr>
              <p:spPr bwMode="auto">
                <a:xfrm>
                  <a:off x="10035194" y="863994"/>
                  <a:ext cx="8756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8" name="Oval 150"/>
                <p:cNvSpPr>
                  <a:spLocks noChangeArrowheads="1"/>
                </p:cNvSpPr>
                <p:nvPr/>
              </p:nvSpPr>
              <p:spPr bwMode="auto">
                <a:xfrm>
                  <a:off x="10069243" y="863994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9" name="Oval 151"/>
                <p:cNvSpPr>
                  <a:spLocks noChangeArrowheads="1"/>
                </p:cNvSpPr>
                <p:nvPr/>
              </p:nvSpPr>
              <p:spPr bwMode="auto">
                <a:xfrm>
                  <a:off x="10101347" y="863994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0" name="Oval 152"/>
                <p:cNvSpPr>
                  <a:spLocks noChangeArrowheads="1"/>
                </p:cNvSpPr>
                <p:nvPr/>
              </p:nvSpPr>
              <p:spPr bwMode="auto">
                <a:xfrm>
                  <a:off x="10136368" y="863994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1" name="Oval 153"/>
                <p:cNvSpPr>
                  <a:spLocks noChangeArrowheads="1"/>
                </p:cNvSpPr>
                <p:nvPr/>
              </p:nvSpPr>
              <p:spPr bwMode="auto">
                <a:xfrm>
                  <a:off x="9931102" y="89901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2" name="Oval 154"/>
                <p:cNvSpPr>
                  <a:spLocks noChangeArrowheads="1"/>
                </p:cNvSpPr>
                <p:nvPr/>
              </p:nvSpPr>
              <p:spPr bwMode="auto">
                <a:xfrm>
                  <a:off x="9966123" y="89901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3" name="Oval 155"/>
                <p:cNvSpPr>
                  <a:spLocks noChangeArrowheads="1"/>
                </p:cNvSpPr>
                <p:nvPr/>
              </p:nvSpPr>
              <p:spPr bwMode="auto">
                <a:xfrm>
                  <a:off x="10000173" y="899016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4" name="Oval 156"/>
                <p:cNvSpPr>
                  <a:spLocks noChangeArrowheads="1"/>
                </p:cNvSpPr>
                <p:nvPr/>
              </p:nvSpPr>
              <p:spPr bwMode="auto">
                <a:xfrm>
                  <a:off x="10035194" y="899016"/>
                  <a:ext cx="8756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5" name="Oval 157"/>
                <p:cNvSpPr>
                  <a:spLocks noChangeArrowheads="1"/>
                </p:cNvSpPr>
                <p:nvPr/>
              </p:nvSpPr>
              <p:spPr bwMode="auto">
                <a:xfrm>
                  <a:off x="10069243" y="899016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6" name="Oval 158"/>
                <p:cNvSpPr>
                  <a:spLocks noChangeArrowheads="1"/>
                </p:cNvSpPr>
                <p:nvPr/>
              </p:nvSpPr>
              <p:spPr bwMode="auto">
                <a:xfrm>
                  <a:off x="10101347" y="89901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7" name="Oval 159"/>
                <p:cNvSpPr>
                  <a:spLocks noChangeArrowheads="1"/>
                </p:cNvSpPr>
                <p:nvPr/>
              </p:nvSpPr>
              <p:spPr bwMode="auto">
                <a:xfrm>
                  <a:off x="10136368" y="89901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8" name="Oval 160"/>
                <p:cNvSpPr>
                  <a:spLocks noChangeArrowheads="1"/>
                </p:cNvSpPr>
                <p:nvPr/>
              </p:nvSpPr>
              <p:spPr bwMode="auto">
                <a:xfrm>
                  <a:off x="9931102" y="93306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9" name="Oval 161"/>
                <p:cNvSpPr>
                  <a:spLocks noChangeArrowheads="1"/>
                </p:cNvSpPr>
                <p:nvPr/>
              </p:nvSpPr>
              <p:spPr bwMode="auto">
                <a:xfrm>
                  <a:off x="9966123" y="93306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0" name="Oval 162"/>
                <p:cNvSpPr>
                  <a:spLocks noChangeArrowheads="1"/>
                </p:cNvSpPr>
                <p:nvPr/>
              </p:nvSpPr>
              <p:spPr bwMode="auto">
                <a:xfrm>
                  <a:off x="10000173" y="933066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1" name="Oval 163"/>
                <p:cNvSpPr>
                  <a:spLocks noChangeArrowheads="1"/>
                </p:cNvSpPr>
                <p:nvPr/>
              </p:nvSpPr>
              <p:spPr bwMode="auto">
                <a:xfrm>
                  <a:off x="10035194" y="933066"/>
                  <a:ext cx="8756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2" name="Oval 164"/>
                <p:cNvSpPr>
                  <a:spLocks noChangeArrowheads="1"/>
                </p:cNvSpPr>
                <p:nvPr/>
              </p:nvSpPr>
              <p:spPr bwMode="auto">
                <a:xfrm>
                  <a:off x="10069243" y="933066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3" name="Oval 165"/>
                <p:cNvSpPr>
                  <a:spLocks noChangeArrowheads="1"/>
                </p:cNvSpPr>
                <p:nvPr/>
              </p:nvSpPr>
              <p:spPr bwMode="auto">
                <a:xfrm>
                  <a:off x="10101347" y="93306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4" name="Oval 166"/>
                <p:cNvSpPr>
                  <a:spLocks noChangeArrowheads="1"/>
                </p:cNvSpPr>
                <p:nvPr/>
              </p:nvSpPr>
              <p:spPr bwMode="auto">
                <a:xfrm>
                  <a:off x="10136368" y="93306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5" name="Oval 167"/>
                <p:cNvSpPr>
                  <a:spLocks noChangeArrowheads="1"/>
                </p:cNvSpPr>
                <p:nvPr/>
              </p:nvSpPr>
              <p:spPr bwMode="auto">
                <a:xfrm>
                  <a:off x="9931102" y="968087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6" name="Oval 168"/>
                <p:cNvSpPr>
                  <a:spLocks noChangeArrowheads="1"/>
                </p:cNvSpPr>
                <p:nvPr/>
              </p:nvSpPr>
              <p:spPr bwMode="auto">
                <a:xfrm>
                  <a:off x="10136368" y="968087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7" name="Freeform 169"/>
                <p:cNvSpPr/>
                <p:nvPr/>
              </p:nvSpPr>
              <p:spPr bwMode="auto">
                <a:xfrm>
                  <a:off x="9966123" y="968087"/>
                  <a:ext cx="146897" cy="11674"/>
                </a:xfrm>
                <a:custGeom>
                  <a:avLst/>
                  <a:gdLst>
                    <a:gd name="T0" fmla="*/ 2 w 64"/>
                    <a:gd name="T1" fmla="*/ 5 h 5"/>
                    <a:gd name="T2" fmla="*/ 62 w 64"/>
                    <a:gd name="T3" fmla="*/ 5 h 5"/>
                    <a:gd name="T4" fmla="*/ 64 w 64"/>
                    <a:gd name="T5" fmla="*/ 2 h 5"/>
                    <a:gd name="T6" fmla="*/ 62 w 64"/>
                    <a:gd name="T7" fmla="*/ 0 h 5"/>
                    <a:gd name="T8" fmla="*/ 2 w 64"/>
                    <a:gd name="T9" fmla="*/ 0 h 5"/>
                    <a:gd name="T10" fmla="*/ 0 w 64"/>
                    <a:gd name="T11" fmla="*/ 2 h 5"/>
                    <a:gd name="T12" fmla="*/ 2 w 64"/>
                    <a:gd name="T1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" h="5">
                      <a:moveTo>
                        <a:pt x="2" y="5"/>
                      </a:move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3" y="5"/>
                        <a:pt x="64" y="4"/>
                        <a:pt x="64" y="2"/>
                      </a:cubicBezTo>
                      <a:cubicBezTo>
                        <a:pt x="64" y="1"/>
                        <a:pt x="63" y="0"/>
                        <a:pt x="6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2" y="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29" name="组合 128"/>
            <p:cNvGrpSpPr/>
            <p:nvPr/>
          </p:nvGrpSpPr>
          <p:grpSpPr>
            <a:xfrm>
              <a:off x="5125913" y="4554392"/>
              <a:ext cx="336786" cy="339677"/>
              <a:chOff x="5125913" y="4554392"/>
              <a:chExt cx="336786" cy="339677"/>
            </a:xfrm>
          </p:grpSpPr>
          <p:sp>
            <p:nvSpPr>
              <p:cNvPr id="167" name="Oval 9"/>
              <p:cNvSpPr>
                <a:spLocks noChangeArrowheads="1"/>
              </p:cNvSpPr>
              <p:nvPr/>
            </p:nvSpPr>
            <p:spPr bwMode="auto">
              <a:xfrm>
                <a:off x="5125913" y="4554392"/>
                <a:ext cx="336786" cy="33967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68" name="组合 167"/>
              <p:cNvGrpSpPr/>
              <p:nvPr/>
            </p:nvGrpSpPr>
            <p:grpSpPr>
              <a:xfrm flipV="1">
                <a:off x="5253558" y="4657128"/>
                <a:ext cx="81496" cy="134204"/>
                <a:chOff x="5467350" y="2228850"/>
                <a:chExt cx="292100" cy="481013"/>
              </a:xfrm>
              <a:solidFill>
                <a:schemeClr val="accent2"/>
              </a:solidFill>
            </p:grpSpPr>
            <p:sp>
              <p:nvSpPr>
                <p:cNvPr id="169" name="Freeform 170"/>
                <p:cNvSpPr>
                  <a:spLocks noEditPoints="1"/>
                </p:cNvSpPr>
                <p:nvPr/>
              </p:nvSpPr>
              <p:spPr bwMode="auto">
                <a:xfrm>
                  <a:off x="5467350" y="2228850"/>
                  <a:ext cx="292100" cy="481013"/>
                </a:xfrm>
                <a:custGeom>
                  <a:avLst/>
                  <a:gdLst>
                    <a:gd name="T0" fmla="*/ 43 w 78"/>
                    <a:gd name="T1" fmla="*/ 0 h 128"/>
                    <a:gd name="T2" fmla="*/ 35 w 78"/>
                    <a:gd name="T3" fmla="*/ 0 h 128"/>
                    <a:gd name="T4" fmla="*/ 0 w 78"/>
                    <a:gd name="T5" fmla="*/ 36 h 128"/>
                    <a:gd name="T6" fmla="*/ 0 w 78"/>
                    <a:gd name="T7" fmla="*/ 92 h 128"/>
                    <a:gd name="T8" fmla="*/ 35 w 78"/>
                    <a:gd name="T9" fmla="*/ 128 h 128"/>
                    <a:gd name="T10" fmla="*/ 43 w 78"/>
                    <a:gd name="T11" fmla="*/ 128 h 128"/>
                    <a:gd name="T12" fmla="*/ 78 w 78"/>
                    <a:gd name="T13" fmla="*/ 92 h 128"/>
                    <a:gd name="T14" fmla="*/ 78 w 78"/>
                    <a:gd name="T15" fmla="*/ 36 h 128"/>
                    <a:gd name="T16" fmla="*/ 43 w 78"/>
                    <a:gd name="T17" fmla="*/ 0 h 128"/>
                    <a:gd name="T18" fmla="*/ 74 w 78"/>
                    <a:gd name="T19" fmla="*/ 92 h 128"/>
                    <a:gd name="T20" fmla="*/ 65 w 78"/>
                    <a:gd name="T21" fmla="*/ 114 h 128"/>
                    <a:gd name="T22" fmla="*/ 43 w 78"/>
                    <a:gd name="T23" fmla="*/ 123 h 128"/>
                    <a:gd name="T24" fmla="*/ 35 w 78"/>
                    <a:gd name="T25" fmla="*/ 123 h 128"/>
                    <a:gd name="T26" fmla="*/ 13 w 78"/>
                    <a:gd name="T27" fmla="*/ 114 h 128"/>
                    <a:gd name="T28" fmla="*/ 4 w 78"/>
                    <a:gd name="T29" fmla="*/ 92 h 128"/>
                    <a:gd name="T30" fmla="*/ 4 w 78"/>
                    <a:gd name="T31" fmla="*/ 36 h 128"/>
                    <a:gd name="T32" fmla="*/ 13 w 78"/>
                    <a:gd name="T33" fmla="*/ 14 h 128"/>
                    <a:gd name="T34" fmla="*/ 35 w 78"/>
                    <a:gd name="T35" fmla="*/ 5 h 128"/>
                    <a:gd name="T36" fmla="*/ 43 w 78"/>
                    <a:gd name="T37" fmla="*/ 5 h 128"/>
                    <a:gd name="T38" fmla="*/ 65 w 78"/>
                    <a:gd name="T39" fmla="*/ 14 h 128"/>
                    <a:gd name="T40" fmla="*/ 74 w 78"/>
                    <a:gd name="T41" fmla="*/ 36 h 128"/>
                    <a:gd name="T42" fmla="*/ 74 w 78"/>
                    <a:gd name="T43" fmla="*/ 9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78" h="128">
                      <a:moveTo>
                        <a:pt x="43" y="0"/>
                      </a:move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16" y="0"/>
                        <a:pt x="0" y="16"/>
                        <a:pt x="0" y="36"/>
                      </a:cubicBez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112"/>
                        <a:pt x="16" y="128"/>
                        <a:pt x="35" y="128"/>
                      </a:cubicBezTo>
                      <a:cubicBezTo>
                        <a:pt x="43" y="128"/>
                        <a:pt x="43" y="128"/>
                        <a:pt x="43" y="128"/>
                      </a:cubicBezTo>
                      <a:cubicBezTo>
                        <a:pt x="62" y="128"/>
                        <a:pt x="78" y="112"/>
                        <a:pt x="78" y="92"/>
                      </a:cubicBezTo>
                      <a:cubicBezTo>
                        <a:pt x="78" y="36"/>
                        <a:pt x="78" y="36"/>
                        <a:pt x="78" y="36"/>
                      </a:cubicBezTo>
                      <a:cubicBezTo>
                        <a:pt x="78" y="16"/>
                        <a:pt x="62" y="0"/>
                        <a:pt x="43" y="0"/>
                      </a:cubicBezTo>
                      <a:close/>
                      <a:moveTo>
                        <a:pt x="74" y="92"/>
                      </a:moveTo>
                      <a:cubicBezTo>
                        <a:pt x="74" y="101"/>
                        <a:pt x="71" y="108"/>
                        <a:pt x="65" y="114"/>
                      </a:cubicBezTo>
                      <a:cubicBezTo>
                        <a:pt x="59" y="120"/>
                        <a:pt x="51" y="123"/>
                        <a:pt x="43" y="123"/>
                      </a:cubicBezTo>
                      <a:cubicBezTo>
                        <a:pt x="35" y="123"/>
                        <a:pt x="35" y="123"/>
                        <a:pt x="35" y="123"/>
                      </a:cubicBezTo>
                      <a:cubicBezTo>
                        <a:pt x="27" y="123"/>
                        <a:pt x="19" y="120"/>
                        <a:pt x="13" y="114"/>
                      </a:cubicBezTo>
                      <a:cubicBezTo>
                        <a:pt x="7" y="108"/>
                        <a:pt x="4" y="101"/>
                        <a:pt x="4" y="92"/>
                      </a:cubicBezTo>
                      <a:cubicBezTo>
                        <a:pt x="4" y="36"/>
                        <a:pt x="4" y="36"/>
                        <a:pt x="4" y="36"/>
                      </a:cubicBezTo>
                      <a:cubicBezTo>
                        <a:pt x="4" y="27"/>
                        <a:pt x="7" y="20"/>
                        <a:pt x="13" y="14"/>
                      </a:cubicBezTo>
                      <a:cubicBezTo>
                        <a:pt x="19" y="8"/>
                        <a:pt x="27" y="5"/>
                        <a:pt x="35" y="5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51" y="5"/>
                        <a:pt x="59" y="8"/>
                        <a:pt x="65" y="14"/>
                      </a:cubicBezTo>
                      <a:cubicBezTo>
                        <a:pt x="71" y="20"/>
                        <a:pt x="74" y="27"/>
                        <a:pt x="74" y="36"/>
                      </a:cubicBezTo>
                      <a:lnTo>
                        <a:pt x="74" y="9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0" name="Freeform 171"/>
                <p:cNvSpPr/>
                <p:nvPr/>
              </p:nvSpPr>
              <p:spPr bwMode="auto">
                <a:xfrm>
                  <a:off x="5605463" y="2311400"/>
                  <a:ext cx="15875" cy="101600"/>
                </a:xfrm>
                <a:custGeom>
                  <a:avLst/>
                  <a:gdLst>
                    <a:gd name="T0" fmla="*/ 2 w 4"/>
                    <a:gd name="T1" fmla="*/ 0 h 27"/>
                    <a:gd name="T2" fmla="*/ 0 w 4"/>
                    <a:gd name="T3" fmla="*/ 3 h 27"/>
                    <a:gd name="T4" fmla="*/ 0 w 4"/>
                    <a:gd name="T5" fmla="*/ 25 h 27"/>
                    <a:gd name="T6" fmla="*/ 2 w 4"/>
                    <a:gd name="T7" fmla="*/ 27 h 27"/>
                    <a:gd name="T8" fmla="*/ 4 w 4"/>
                    <a:gd name="T9" fmla="*/ 25 h 27"/>
                    <a:gd name="T10" fmla="*/ 4 w 4"/>
                    <a:gd name="T11" fmla="*/ 3 h 27"/>
                    <a:gd name="T12" fmla="*/ 2 w 4"/>
                    <a:gd name="T1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27">
                      <a:moveTo>
                        <a:pt x="2" y="0"/>
                      </a:move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6"/>
                        <a:pt x="1" y="27"/>
                        <a:pt x="2" y="27"/>
                      </a:cubicBezTo>
                      <a:cubicBezTo>
                        <a:pt x="3" y="27"/>
                        <a:pt x="4" y="26"/>
                        <a:pt x="4" y="25"/>
                      </a:cubicBezTo>
                      <a:cubicBezTo>
                        <a:pt x="4" y="3"/>
                        <a:pt x="4" y="3"/>
                        <a:pt x="4" y="3"/>
                      </a:cubicBezTo>
                      <a:cubicBezTo>
                        <a:pt x="4" y="1"/>
                        <a:pt x="3" y="0"/>
                        <a:pt x="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0" name="组合 129"/>
            <p:cNvGrpSpPr/>
            <p:nvPr/>
          </p:nvGrpSpPr>
          <p:grpSpPr>
            <a:xfrm>
              <a:off x="5951254" y="1881790"/>
              <a:ext cx="291976" cy="294867"/>
              <a:chOff x="5951254" y="1881790"/>
              <a:chExt cx="291976" cy="294867"/>
            </a:xfrm>
          </p:grpSpPr>
          <p:sp>
            <p:nvSpPr>
              <p:cNvPr id="163" name="Oval 18"/>
              <p:cNvSpPr>
                <a:spLocks noChangeArrowheads="1"/>
              </p:cNvSpPr>
              <p:nvPr/>
            </p:nvSpPr>
            <p:spPr bwMode="auto">
              <a:xfrm>
                <a:off x="5951254" y="1881790"/>
                <a:ext cx="291976" cy="29486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64" name="组合 163"/>
              <p:cNvGrpSpPr/>
              <p:nvPr/>
            </p:nvGrpSpPr>
            <p:grpSpPr>
              <a:xfrm>
                <a:off x="6031577" y="1965725"/>
                <a:ext cx="131331" cy="126997"/>
                <a:chOff x="4411663" y="2236788"/>
                <a:chExt cx="481013" cy="465138"/>
              </a:xfrm>
              <a:solidFill>
                <a:schemeClr val="accent2"/>
              </a:solidFill>
            </p:grpSpPr>
            <p:sp>
              <p:nvSpPr>
                <p:cNvPr id="165" name="Freeform 172"/>
                <p:cNvSpPr>
                  <a:spLocks noEditPoints="1"/>
                </p:cNvSpPr>
                <p:nvPr/>
              </p:nvSpPr>
              <p:spPr bwMode="auto">
                <a:xfrm>
                  <a:off x="4411663" y="2236788"/>
                  <a:ext cx="481013" cy="465138"/>
                </a:xfrm>
                <a:custGeom>
                  <a:avLst/>
                  <a:gdLst>
                    <a:gd name="T0" fmla="*/ 122 w 128"/>
                    <a:gd name="T1" fmla="*/ 0 h 124"/>
                    <a:gd name="T2" fmla="*/ 6 w 128"/>
                    <a:gd name="T3" fmla="*/ 0 h 124"/>
                    <a:gd name="T4" fmla="*/ 0 w 128"/>
                    <a:gd name="T5" fmla="*/ 6 h 124"/>
                    <a:gd name="T6" fmla="*/ 0 w 128"/>
                    <a:gd name="T7" fmla="*/ 95 h 124"/>
                    <a:gd name="T8" fmla="*/ 6 w 128"/>
                    <a:gd name="T9" fmla="*/ 101 h 124"/>
                    <a:gd name="T10" fmla="*/ 48 w 128"/>
                    <a:gd name="T11" fmla="*/ 101 h 124"/>
                    <a:gd name="T12" fmla="*/ 45 w 128"/>
                    <a:gd name="T13" fmla="*/ 119 h 124"/>
                    <a:gd name="T14" fmla="*/ 38 w 128"/>
                    <a:gd name="T15" fmla="*/ 119 h 124"/>
                    <a:gd name="T16" fmla="*/ 36 w 128"/>
                    <a:gd name="T17" fmla="*/ 121 h 124"/>
                    <a:gd name="T18" fmla="*/ 38 w 128"/>
                    <a:gd name="T19" fmla="*/ 124 h 124"/>
                    <a:gd name="T20" fmla="*/ 90 w 128"/>
                    <a:gd name="T21" fmla="*/ 124 h 124"/>
                    <a:gd name="T22" fmla="*/ 92 w 128"/>
                    <a:gd name="T23" fmla="*/ 121 h 124"/>
                    <a:gd name="T24" fmla="*/ 90 w 128"/>
                    <a:gd name="T25" fmla="*/ 119 h 124"/>
                    <a:gd name="T26" fmla="*/ 83 w 128"/>
                    <a:gd name="T27" fmla="*/ 119 h 124"/>
                    <a:gd name="T28" fmla="*/ 80 w 128"/>
                    <a:gd name="T29" fmla="*/ 101 h 124"/>
                    <a:gd name="T30" fmla="*/ 122 w 128"/>
                    <a:gd name="T31" fmla="*/ 101 h 124"/>
                    <a:gd name="T32" fmla="*/ 128 w 128"/>
                    <a:gd name="T33" fmla="*/ 95 h 124"/>
                    <a:gd name="T34" fmla="*/ 128 w 128"/>
                    <a:gd name="T35" fmla="*/ 6 h 124"/>
                    <a:gd name="T36" fmla="*/ 122 w 128"/>
                    <a:gd name="T37" fmla="*/ 0 h 124"/>
                    <a:gd name="T38" fmla="*/ 50 w 128"/>
                    <a:gd name="T39" fmla="*/ 119 h 124"/>
                    <a:gd name="T40" fmla="*/ 53 w 128"/>
                    <a:gd name="T41" fmla="*/ 101 h 124"/>
                    <a:gd name="T42" fmla="*/ 75 w 128"/>
                    <a:gd name="T43" fmla="*/ 101 h 124"/>
                    <a:gd name="T44" fmla="*/ 78 w 128"/>
                    <a:gd name="T45" fmla="*/ 119 h 124"/>
                    <a:gd name="T46" fmla="*/ 50 w 128"/>
                    <a:gd name="T47" fmla="*/ 119 h 124"/>
                    <a:gd name="T48" fmla="*/ 123 w 128"/>
                    <a:gd name="T49" fmla="*/ 97 h 124"/>
                    <a:gd name="T50" fmla="*/ 5 w 128"/>
                    <a:gd name="T51" fmla="*/ 97 h 124"/>
                    <a:gd name="T52" fmla="*/ 5 w 128"/>
                    <a:gd name="T53" fmla="*/ 79 h 124"/>
                    <a:gd name="T54" fmla="*/ 123 w 128"/>
                    <a:gd name="T55" fmla="*/ 79 h 124"/>
                    <a:gd name="T56" fmla="*/ 123 w 128"/>
                    <a:gd name="T57" fmla="*/ 97 h 124"/>
                    <a:gd name="T58" fmla="*/ 123 w 128"/>
                    <a:gd name="T59" fmla="*/ 75 h 124"/>
                    <a:gd name="T60" fmla="*/ 5 w 128"/>
                    <a:gd name="T61" fmla="*/ 75 h 124"/>
                    <a:gd name="T62" fmla="*/ 5 w 128"/>
                    <a:gd name="T63" fmla="*/ 5 h 124"/>
                    <a:gd name="T64" fmla="*/ 123 w 128"/>
                    <a:gd name="T65" fmla="*/ 5 h 124"/>
                    <a:gd name="T66" fmla="*/ 123 w 128"/>
                    <a:gd name="T67" fmla="*/ 75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8" h="124">
                      <a:moveTo>
                        <a:pt x="1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95"/>
                        <a:pt x="0" y="95"/>
                        <a:pt x="0" y="95"/>
                      </a:cubicBezTo>
                      <a:cubicBezTo>
                        <a:pt x="0" y="99"/>
                        <a:pt x="3" y="101"/>
                        <a:pt x="6" y="101"/>
                      </a:cubicBezTo>
                      <a:cubicBezTo>
                        <a:pt x="48" y="101"/>
                        <a:pt x="48" y="101"/>
                        <a:pt x="48" y="101"/>
                      </a:cubicBezTo>
                      <a:cubicBezTo>
                        <a:pt x="45" y="119"/>
                        <a:pt x="45" y="119"/>
                        <a:pt x="45" y="119"/>
                      </a:cubicBezTo>
                      <a:cubicBezTo>
                        <a:pt x="38" y="119"/>
                        <a:pt x="38" y="119"/>
                        <a:pt x="38" y="119"/>
                      </a:cubicBezTo>
                      <a:cubicBezTo>
                        <a:pt x="37" y="119"/>
                        <a:pt x="36" y="120"/>
                        <a:pt x="36" y="121"/>
                      </a:cubicBezTo>
                      <a:cubicBezTo>
                        <a:pt x="36" y="123"/>
                        <a:pt x="37" y="124"/>
                        <a:pt x="38" y="124"/>
                      </a:cubicBezTo>
                      <a:cubicBezTo>
                        <a:pt x="90" y="124"/>
                        <a:pt x="90" y="124"/>
                        <a:pt x="90" y="124"/>
                      </a:cubicBezTo>
                      <a:cubicBezTo>
                        <a:pt x="91" y="124"/>
                        <a:pt x="92" y="123"/>
                        <a:pt x="92" y="121"/>
                      </a:cubicBezTo>
                      <a:cubicBezTo>
                        <a:pt x="92" y="120"/>
                        <a:pt x="91" y="119"/>
                        <a:pt x="90" y="119"/>
                      </a:cubicBezTo>
                      <a:cubicBezTo>
                        <a:pt x="83" y="119"/>
                        <a:pt x="83" y="119"/>
                        <a:pt x="83" y="119"/>
                      </a:cubicBezTo>
                      <a:cubicBezTo>
                        <a:pt x="80" y="101"/>
                        <a:pt x="80" y="101"/>
                        <a:pt x="80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5" y="101"/>
                        <a:pt x="128" y="99"/>
                        <a:pt x="128" y="95"/>
                      </a:cubicBezTo>
                      <a:cubicBezTo>
                        <a:pt x="128" y="6"/>
                        <a:pt x="128" y="6"/>
                        <a:pt x="128" y="6"/>
                      </a:cubicBezTo>
                      <a:cubicBezTo>
                        <a:pt x="128" y="3"/>
                        <a:pt x="125" y="0"/>
                        <a:pt x="122" y="0"/>
                      </a:cubicBezTo>
                      <a:close/>
                      <a:moveTo>
                        <a:pt x="50" y="119"/>
                      </a:moveTo>
                      <a:cubicBezTo>
                        <a:pt x="53" y="101"/>
                        <a:pt x="53" y="101"/>
                        <a:pt x="53" y="101"/>
                      </a:cubicBezTo>
                      <a:cubicBezTo>
                        <a:pt x="75" y="101"/>
                        <a:pt x="75" y="101"/>
                        <a:pt x="75" y="101"/>
                      </a:cubicBezTo>
                      <a:cubicBezTo>
                        <a:pt x="78" y="119"/>
                        <a:pt x="78" y="119"/>
                        <a:pt x="78" y="119"/>
                      </a:cubicBezTo>
                      <a:lnTo>
                        <a:pt x="50" y="119"/>
                      </a:lnTo>
                      <a:close/>
                      <a:moveTo>
                        <a:pt x="123" y="97"/>
                      </a:moveTo>
                      <a:cubicBezTo>
                        <a:pt x="5" y="97"/>
                        <a:pt x="5" y="97"/>
                        <a:pt x="5" y="97"/>
                      </a:cubicBezTo>
                      <a:cubicBezTo>
                        <a:pt x="5" y="79"/>
                        <a:pt x="5" y="79"/>
                        <a:pt x="5" y="79"/>
                      </a:cubicBezTo>
                      <a:cubicBezTo>
                        <a:pt x="123" y="79"/>
                        <a:pt x="123" y="79"/>
                        <a:pt x="123" y="79"/>
                      </a:cubicBezTo>
                      <a:lnTo>
                        <a:pt x="123" y="97"/>
                      </a:lnTo>
                      <a:close/>
                      <a:moveTo>
                        <a:pt x="123" y="75"/>
                      </a:moveTo>
                      <a:cubicBezTo>
                        <a:pt x="5" y="75"/>
                        <a:pt x="5" y="75"/>
                        <a:pt x="5" y="7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123" y="5"/>
                        <a:pt x="123" y="5"/>
                        <a:pt x="123" y="5"/>
                      </a:cubicBezTo>
                      <a:lnTo>
                        <a:pt x="123" y="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66" name="Oval 173"/>
                <p:cNvSpPr>
                  <a:spLocks noChangeArrowheads="1"/>
                </p:cNvSpPr>
                <p:nvPr/>
              </p:nvSpPr>
              <p:spPr bwMode="auto">
                <a:xfrm>
                  <a:off x="4637088" y="2551113"/>
                  <a:ext cx="30163" cy="26988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1" name="组合 130"/>
            <p:cNvGrpSpPr/>
            <p:nvPr/>
          </p:nvGrpSpPr>
          <p:grpSpPr>
            <a:xfrm>
              <a:off x="5153377" y="2254713"/>
              <a:ext cx="420621" cy="426402"/>
              <a:chOff x="5153377" y="2254713"/>
              <a:chExt cx="420621" cy="426402"/>
            </a:xfrm>
          </p:grpSpPr>
          <p:sp>
            <p:nvSpPr>
              <p:cNvPr id="159" name="Oval 20"/>
              <p:cNvSpPr>
                <a:spLocks noChangeArrowheads="1"/>
              </p:cNvSpPr>
              <p:nvPr/>
            </p:nvSpPr>
            <p:spPr bwMode="auto">
              <a:xfrm>
                <a:off x="5153377" y="2254713"/>
                <a:ext cx="420621" cy="426402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60" name="组合 159"/>
              <p:cNvGrpSpPr/>
              <p:nvPr/>
            </p:nvGrpSpPr>
            <p:grpSpPr>
              <a:xfrm>
                <a:off x="5306290" y="2389575"/>
                <a:ext cx="114794" cy="156678"/>
                <a:chOff x="7575886" y="774494"/>
                <a:chExt cx="215968" cy="294767"/>
              </a:xfrm>
            </p:grpSpPr>
            <p:sp>
              <p:nvSpPr>
                <p:cNvPr id="161" name="Oval 176"/>
                <p:cNvSpPr>
                  <a:spLocks noChangeArrowheads="1"/>
                </p:cNvSpPr>
                <p:nvPr/>
              </p:nvSpPr>
              <p:spPr bwMode="auto">
                <a:xfrm>
                  <a:off x="7674142" y="1030348"/>
                  <a:ext cx="18484" cy="1556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62" name="Freeform 177"/>
                <p:cNvSpPr>
                  <a:spLocks noEditPoints="1"/>
                </p:cNvSpPr>
                <p:nvPr/>
              </p:nvSpPr>
              <p:spPr bwMode="auto">
                <a:xfrm>
                  <a:off x="7575886" y="774494"/>
                  <a:ext cx="215968" cy="294767"/>
                </a:xfrm>
                <a:custGeom>
                  <a:avLst/>
                  <a:gdLst>
                    <a:gd name="T0" fmla="*/ 88 w 94"/>
                    <a:gd name="T1" fmla="*/ 0 h 128"/>
                    <a:gd name="T2" fmla="*/ 6 w 94"/>
                    <a:gd name="T3" fmla="*/ 0 h 128"/>
                    <a:gd name="T4" fmla="*/ 0 w 94"/>
                    <a:gd name="T5" fmla="*/ 6 h 128"/>
                    <a:gd name="T6" fmla="*/ 0 w 94"/>
                    <a:gd name="T7" fmla="*/ 122 h 128"/>
                    <a:gd name="T8" fmla="*/ 6 w 94"/>
                    <a:gd name="T9" fmla="*/ 128 h 128"/>
                    <a:gd name="T10" fmla="*/ 88 w 94"/>
                    <a:gd name="T11" fmla="*/ 128 h 128"/>
                    <a:gd name="T12" fmla="*/ 94 w 94"/>
                    <a:gd name="T13" fmla="*/ 122 h 128"/>
                    <a:gd name="T14" fmla="*/ 94 w 94"/>
                    <a:gd name="T15" fmla="*/ 6 h 128"/>
                    <a:gd name="T16" fmla="*/ 88 w 94"/>
                    <a:gd name="T17" fmla="*/ 0 h 128"/>
                    <a:gd name="T18" fmla="*/ 89 w 94"/>
                    <a:gd name="T19" fmla="*/ 123 h 128"/>
                    <a:gd name="T20" fmla="*/ 5 w 94"/>
                    <a:gd name="T21" fmla="*/ 123 h 128"/>
                    <a:gd name="T22" fmla="*/ 5 w 94"/>
                    <a:gd name="T23" fmla="*/ 106 h 128"/>
                    <a:gd name="T24" fmla="*/ 89 w 94"/>
                    <a:gd name="T25" fmla="*/ 106 h 128"/>
                    <a:gd name="T26" fmla="*/ 89 w 94"/>
                    <a:gd name="T27" fmla="*/ 123 h 128"/>
                    <a:gd name="T28" fmla="*/ 89 w 94"/>
                    <a:gd name="T29" fmla="*/ 101 h 128"/>
                    <a:gd name="T30" fmla="*/ 5 w 94"/>
                    <a:gd name="T31" fmla="*/ 101 h 128"/>
                    <a:gd name="T32" fmla="*/ 5 w 94"/>
                    <a:gd name="T33" fmla="*/ 19 h 128"/>
                    <a:gd name="T34" fmla="*/ 89 w 94"/>
                    <a:gd name="T35" fmla="*/ 19 h 128"/>
                    <a:gd name="T36" fmla="*/ 89 w 94"/>
                    <a:gd name="T37" fmla="*/ 101 h 128"/>
                    <a:gd name="T38" fmla="*/ 89 w 94"/>
                    <a:gd name="T39" fmla="*/ 15 h 128"/>
                    <a:gd name="T40" fmla="*/ 5 w 94"/>
                    <a:gd name="T41" fmla="*/ 15 h 128"/>
                    <a:gd name="T42" fmla="*/ 5 w 94"/>
                    <a:gd name="T43" fmla="*/ 5 h 128"/>
                    <a:gd name="T44" fmla="*/ 89 w 94"/>
                    <a:gd name="T45" fmla="*/ 5 h 128"/>
                    <a:gd name="T46" fmla="*/ 89 w 94"/>
                    <a:gd name="T47" fmla="*/ 15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94" h="128">
                      <a:moveTo>
                        <a:pt x="88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0" y="125"/>
                        <a:pt x="3" y="128"/>
                        <a:pt x="6" y="128"/>
                      </a:cubicBezTo>
                      <a:cubicBezTo>
                        <a:pt x="88" y="128"/>
                        <a:pt x="88" y="128"/>
                        <a:pt x="88" y="128"/>
                      </a:cubicBezTo>
                      <a:cubicBezTo>
                        <a:pt x="91" y="128"/>
                        <a:pt x="94" y="125"/>
                        <a:pt x="94" y="122"/>
                      </a:cubicBezTo>
                      <a:cubicBezTo>
                        <a:pt x="94" y="6"/>
                        <a:pt x="94" y="6"/>
                        <a:pt x="94" y="6"/>
                      </a:cubicBezTo>
                      <a:cubicBezTo>
                        <a:pt x="94" y="3"/>
                        <a:pt x="91" y="0"/>
                        <a:pt x="88" y="0"/>
                      </a:cubicBezTo>
                      <a:close/>
                      <a:moveTo>
                        <a:pt x="89" y="123"/>
                      </a:moveTo>
                      <a:cubicBezTo>
                        <a:pt x="5" y="123"/>
                        <a:pt x="5" y="123"/>
                        <a:pt x="5" y="123"/>
                      </a:cubicBezTo>
                      <a:cubicBezTo>
                        <a:pt x="5" y="106"/>
                        <a:pt x="5" y="106"/>
                        <a:pt x="5" y="106"/>
                      </a:cubicBezTo>
                      <a:cubicBezTo>
                        <a:pt x="89" y="106"/>
                        <a:pt x="89" y="106"/>
                        <a:pt x="89" y="106"/>
                      </a:cubicBezTo>
                      <a:lnTo>
                        <a:pt x="89" y="123"/>
                      </a:lnTo>
                      <a:close/>
                      <a:moveTo>
                        <a:pt x="89" y="101"/>
                      </a:moveTo>
                      <a:cubicBezTo>
                        <a:pt x="5" y="101"/>
                        <a:pt x="5" y="101"/>
                        <a:pt x="5" y="101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89" y="19"/>
                        <a:pt x="89" y="19"/>
                        <a:pt x="89" y="19"/>
                      </a:cubicBezTo>
                      <a:lnTo>
                        <a:pt x="89" y="101"/>
                      </a:lnTo>
                      <a:close/>
                      <a:moveTo>
                        <a:pt x="89" y="15"/>
                      </a:move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lnTo>
                        <a:pt x="89" y="1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2" name="组合 131"/>
            <p:cNvGrpSpPr/>
            <p:nvPr/>
          </p:nvGrpSpPr>
          <p:grpSpPr>
            <a:xfrm>
              <a:off x="4799244" y="2326985"/>
              <a:ext cx="241387" cy="244278"/>
              <a:chOff x="4799244" y="2326985"/>
              <a:chExt cx="241387" cy="244278"/>
            </a:xfrm>
          </p:grpSpPr>
          <p:sp>
            <p:nvSpPr>
              <p:cNvPr id="152" name="Oval 25"/>
              <p:cNvSpPr>
                <a:spLocks noChangeArrowheads="1"/>
              </p:cNvSpPr>
              <p:nvPr/>
            </p:nvSpPr>
            <p:spPr bwMode="auto">
              <a:xfrm>
                <a:off x="4799244" y="2326985"/>
                <a:ext cx="241387" cy="24427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53" name="组合 152"/>
              <p:cNvGrpSpPr/>
              <p:nvPr/>
            </p:nvGrpSpPr>
            <p:grpSpPr>
              <a:xfrm>
                <a:off x="4854832" y="2383589"/>
                <a:ext cx="130211" cy="131071"/>
                <a:chOff x="11070283" y="184961"/>
                <a:chExt cx="294767" cy="296713"/>
              </a:xfrm>
            </p:grpSpPr>
            <p:sp>
              <p:nvSpPr>
                <p:cNvPr id="154" name="Freeform 191"/>
                <p:cNvSpPr>
                  <a:spLocks noEditPoints="1"/>
                </p:cNvSpPr>
                <p:nvPr/>
              </p:nvSpPr>
              <p:spPr bwMode="auto">
                <a:xfrm>
                  <a:off x="11070283" y="184961"/>
                  <a:ext cx="294767" cy="296713"/>
                </a:xfrm>
                <a:custGeom>
                  <a:avLst/>
                  <a:gdLst>
                    <a:gd name="T0" fmla="*/ 128 w 128"/>
                    <a:gd name="T1" fmla="*/ 2 h 129"/>
                    <a:gd name="T2" fmla="*/ 127 w 128"/>
                    <a:gd name="T3" fmla="*/ 1 h 129"/>
                    <a:gd name="T4" fmla="*/ 126 w 128"/>
                    <a:gd name="T5" fmla="*/ 0 h 129"/>
                    <a:gd name="T6" fmla="*/ 63 w 128"/>
                    <a:gd name="T7" fmla="*/ 0 h 129"/>
                    <a:gd name="T8" fmla="*/ 61 w 128"/>
                    <a:gd name="T9" fmla="*/ 1 h 129"/>
                    <a:gd name="T10" fmla="*/ 2 w 128"/>
                    <a:gd name="T11" fmla="*/ 60 h 129"/>
                    <a:gd name="T12" fmla="*/ 0 w 128"/>
                    <a:gd name="T13" fmla="*/ 65 h 129"/>
                    <a:gd name="T14" fmla="*/ 2 w 128"/>
                    <a:gd name="T15" fmla="*/ 69 h 129"/>
                    <a:gd name="T16" fmla="*/ 59 w 128"/>
                    <a:gd name="T17" fmla="*/ 126 h 129"/>
                    <a:gd name="T18" fmla="*/ 68 w 128"/>
                    <a:gd name="T19" fmla="*/ 126 h 129"/>
                    <a:gd name="T20" fmla="*/ 127 w 128"/>
                    <a:gd name="T21" fmla="*/ 67 h 129"/>
                    <a:gd name="T22" fmla="*/ 128 w 128"/>
                    <a:gd name="T23" fmla="*/ 65 h 129"/>
                    <a:gd name="T24" fmla="*/ 128 w 128"/>
                    <a:gd name="T25" fmla="*/ 65 h 129"/>
                    <a:gd name="T26" fmla="*/ 128 w 128"/>
                    <a:gd name="T27" fmla="*/ 2 h 129"/>
                    <a:gd name="T28" fmla="*/ 64 w 128"/>
                    <a:gd name="T29" fmla="*/ 124 h 129"/>
                    <a:gd name="T30" fmla="*/ 4 w 128"/>
                    <a:gd name="T31" fmla="*/ 65 h 129"/>
                    <a:gd name="T32" fmla="*/ 64 w 128"/>
                    <a:gd name="T33" fmla="*/ 5 h 129"/>
                    <a:gd name="T34" fmla="*/ 123 w 128"/>
                    <a:gd name="T35" fmla="*/ 5 h 129"/>
                    <a:gd name="T36" fmla="*/ 123 w 128"/>
                    <a:gd name="T37" fmla="*/ 64 h 129"/>
                    <a:gd name="T38" fmla="*/ 64 w 128"/>
                    <a:gd name="T39" fmla="*/ 124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28" h="129">
                      <a:moveTo>
                        <a:pt x="128" y="2"/>
                      </a:moveTo>
                      <a:cubicBezTo>
                        <a:pt x="128" y="2"/>
                        <a:pt x="128" y="1"/>
                        <a:pt x="127" y="1"/>
                      </a:cubicBezTo>
                      <a:cubicBezTo>
                        <a:pt x="127" y="0"/>
                        <a:pt x="126" y="0"/>
                        <a:pt x="126" y="0"/>
                      </a:cubicBezTo>
                      <a:cubicBezTo>
                        <a:pt x="63" y="0"/>
                        <a:pt x="63" y="0"/>
                        <a:pt x="63" y="0"/>
                      </a:cubicBezTo>
                      <a:cubicBezTo>
                        <a:pt x="62" y="0"/>
                        <a:pt x="62" y="0"/>
                        <a:pt x="61" y="1"/>
                      </a:cubicBezTo>
                      <a:cubicBezTo>
                        <a:pt x="2" y="60"/>
                        <a:pt x="2" y="60"/>
                        <a:pt x="2" y="60"/>
                      </a:cubicBezTo>
                      <a:cubicBezTo>
                        <a:pt x="1" y="61"/>
                        <a:pt x="0" y="63"/>
                        <a:pt x="0" y="65"/>
                      </a:cubicBezTo>
                      <a:cubicBezTo>
                        <a:pt x="0" y="66"/>
                        <a:pt x="1" y="68"/>
                        <a:pt x="2" y="69"/>
                      </a:cubicBezTo>
                      <a:cubicBezTo>
                        <a:pt x="59" y="126"/>
                        <a:pt x="59" y="126"/>
                        <a:pt x="59" y="126"/>
                      </a:cubicBezTo>
                      <a:cubicBezTo>
                        <a:pt x="62" y="129"/>
                        <a:pt x="66" y="129"/>
                        <a:pt x="68" y="126"/>
                      </a:cubicBezTo>
                      <a:cubicBezTo>
                        <a:pt x="127" y="67"/>
                        <a:pt x="127" y="67"/>
                        <a:pt x="127" y="67"/>
                      </a:cubicBezTo>
                      <a:cubicBezTo>
                        <a:pt x="128" y="67"/>
                        <a:pt x="128" y="66"/>
                        <a:pt x="128" y="65"/>
                      </a:cubicBezTo>
                      <a:cubicBezTo>
                        <a:pt x="128" y="65"/>
                        <a:pt x="128" y="65"/>
                        <a:pt x="128" y="65"/>
                      </a:cubicBezTo>
                      <a:lnTo>
                        <a:pt x="128" y="2"/>
                      </a:lnTo>
                      <a:close/>
                      <a:moveTo>
                        <a:pt x="64" y="124"/>
                      </a:moveTo>
                      <a:cubicBezTo>
                        <a:pt x="4" y="65"/>
                        <a:pt x="4" y="65"/>
                        <a:pt x="4" y="65"/>
                      </a:cubicBezTo>
                      <a:cubicBezTo>
                        <a:pt x="64" y="5"/>
                        <a:pt x="64" y="5"/>
                        <a:pt x="64" y="5"/>
                      </a:cubicBezTo>
                      <a:cubicBezTo>
                        <a:pt x="123" y="5"/>
                        <a:pt x="123" y="5"/>
                        <a:pt x="123" y="5"/>
                      </a:cubicBezTo>
                      <a:cubicBezTo>
                        <a:pt x="123" y="64"/>
                        <a:pt x="123" y="64"/>
                        <a:pt x="123" y="64"/>
                      </a:cubicBezTo>
                      <a:lnTo>
                        <a:pt x="64" y="1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5" name="Freeform 192"/>
                <p:cNvSpPr>
                  <a:spLocks noEditPoints="1"/>
                </p:cNvSpPr>
                <p:nvPr/>
              </p:nvSpPr>
              <p:spPr bwMode="auto">
                <a:xfrm>
                  <a:off x="11257066" y="228739"/>
                  <a:ext cx="66152" cy="64207"/>
                </a:xfrm>
                <a:custGeom>
                  <a:avLst/>
                  <a:gdLst>
                    <a:gd name="T0" fmla="*/ 14 w 29"/>
                    <a:gd name="T1" fmla="*/ 0 h 28"/>
                    <a:gd name="T2" fmla="*/ 5 w 29"/>
                    <a:gd name="T3" fmla="*/ 4 h 28"/>
                    <a:gd name="T4" fmla="*/ 5 w 29"/>
                    <a:gd name="T5" fmla="*/ 23 h 28"/>
                    <a:gd name="T6" fmla="*/ 24 w 29"/>
                    <a:gd name="T7" fmla="*/ 23 h 28"/>
                    <a:gd name="T8" fmla="*/ 24 w 29"/>
                    <a:gd name="T9" fmla="*/ 4 h 28"/>
                    <a:gd name="T10" fmla="*/ 14 w 29"/>
                    <a:gd name="T11" fmla="*/ 0 h 28"/>
                    <a:gd name="T12" fmla="*/ 21 w 29"/>
                    <a:gd name="T13" fmla="*/ 20 h 28"/>
                    <a:gd name="T14" fmla="*/ 14 w 29"/>
                    <a:gd name="T15" fmla="*/ 23 h 28"/>
                    <a:gd name="T16" fmla="*/ 8 w 29"/>
                    <a:gd name="T17" fmla="*/ 20 h 28"/>
                    <a:gd name="T18" fmla="*/ 8 w 29"/>
                    <a:gd name="T19" fmla="*/ 8 h 28"/>
                    <a:gd name="T20" fmla="*/ 21 w 29"/>
                    <a:gd name="T21" fmla="*/ 8 h 28"/>
                    <a:gd name="T22" fmla="*/ 21 w 29"/>
                    <a:gd name="T23" fmla="*/ 2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8">
                      <a:moveTo>
                        <a:pt x="14" y="0"/>
                      </a:moveTo>
                      <a:cubicBezTo>
                        <a:pt x="11" y="0"/>
                        <a:pt x="7" y="2"/>
                        <a:pt x="5" y="4"/>
                      </a:cubicBezTo>
                      <a:cubicBezTo>
                        <a:pt x="0" y="10"/>
                        <a:pt x="0" y="18"/>
                        <a:pt x="5" y="23"/>
                      </a:cubicBezTo>
                      <a:cubicBezTo>
                        <a:pt x="10" y="28"/>
                        <a:pt x="19" y="28"/>
                        <a:pt x="24" y="23"/>
                      </a:cubicBezTo>
                      <a:cubicBezTo>
                        <a:pt x="29" y="18"/>
                        <a:pt x="29" y="10"/>
                        <a:pt x="24" y="4"/>
                      </a:cubicBezTo>
                      <a:cubicBezTo>
                        <a:pt x="21" y="2"/>
                        <a:pt x="18" y="0"/>
                        <a:pt x="14" y="0"/>
                      </a:cubicBezTo>
                      <a:close/>
                      <a:moveTo>
                        <a:pt x="21" y="20"/>
                      </a:moveTo>
                      <a:cubicBezTo>
                        <a:pt x="19" y="22"/>
                        <a:pt x="17" y="23"/>
                        <a:pt x="14" y="23"/>
                      </a:cubicBezTo>
                      <a:cubicBezTo>
                        <a:pt x="12" y="23"/>
                        <a:pt x="10" y="22"/>
                        <a:pt x="8" y="20"/>
                      </a:cubicBezTo>
                      <a:cubicBezTo>
                        <a:pt x="5" y="17"/>
                        <a:pt x="5" y="11"/>
                        <a:pt x="8" y="8"/>
                      </a:cubicBezTo>
                      <a:cubicBezTo>
                        <a:pt x="11" y="4"/>
                        <a:pt x="17" y="4"/>
                        <a:pt x="21" y="8"/>
                      </a:cubicBezTo>
                      <a:cubicBezTo>
                        <a:pt x="24" y="11"/>
                        <a:pt x="24" y="17"/>
                        <a:pt x="21" y="2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6" name="Freeform 193"/>
                <p:cNvSpPr/>
                <p:nvPr/>
              </p:nvSpPr>
              <p:spPr bwMode="auto">
                <a:xfrm>
                  <a:off x="11132544" y="267652"/>
                  <a:ext cx="89500" cy="90473"/>
                </a:xfrm>
                <a:custGeom>
                  <a:avLst/>
                  <a:gdLst>
                    <a:gd name="T0" fmla="*/ 39 w 39"/>
                    <a:gd name="T1" fmla="*/ 0 h 39"/>
                    <a:gd name="T2" fmla="*/ 37 w 39"/>
                    <a:gd name="T3" fmla="*/ 0 h 39"/>
                    <a:gd name="T4" fmla="*/ 35 w 39"/>
                    <a:gd name="T5" fmla="*/ 0 h 39"/>
                    <a:gd name="T6" fmla="*/ 1 w 39"/>
                    <a:gd name="T7" fmla="*/ 35 h 39"/>
                    <a:gd name="T8" fmla="*/ 1 w 39"/>
                    <a:gd name="T9" fmla="*/ 38 h 39"/>
                    <a:gd name="T10" fmla="*/ 4 w 39"/>
                    <a:gd name="T11" fmla="*/ 38 h 39"/>
                    <a:gd name="T12" fmla="*/ 39 w 39"/>
                    <a:gd name="T13" fmla="*/ 4 h 39"/>
                    <a:gd name="T14" fmla="*/ 39 w 39"/>
                    <a:gd name="T15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" h="39">
                      <a:moveTo>
                        <a:pt x="39" y="0"/>
                      </a:moveTo>
                      <a:cubicBezTo>
                        <a:pt x="38" y="0"/>
                        <a:pt x="38" y="0"/>
                        <a:pt x="37" y="0"/>
                      </a:cubicBezTo>
                      <a:cubicBezTo>
                        <a:pt x="36" y="0"/>
                        <a:pt x="36" y="0"/>
                        <a:pt x="35" y="0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0" y="36"/>
                        <a:pt x="0" y="37"/>
                        <a:pt x="1" y="38"/>
                      </a:cubicBezTo>
                      <a:cubicBezTo>
                        <a:pt x="2" y="39"/>
                        <a:pt x="3" y="39"/>
                        <a:pt x="4" y="38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39" y="3"/>
                        <a:pt x="39" y="1"/>
                        <a:pt x="3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7" name="Freeform 194"/>
                <p:cNvSpPr/>
                <p:nvPr/>
              </p:nvSpPr>
              <p:spPr bwMode="auto">
                <a:xfrm>
                  <a:off x="11162701" y="297809"/>
                  <a:ext cx="89500" cy="89500"/>
                </a:xfrm>
                <a:custGeom>
                  <a:avLst/>
                  <a:gdLst>
                    <a:gd name="T0" fmla="*/ 39 w 39"/>
                    <a:gd name="T1" fmla="*/ 2 h 39"/>
                    <a:gd name="T2" fmla="*/ 39 w 39"/>
                    <a:gd name="T3" fmla="*/ 1 h 39"/>
                    <a:gd name="T4" fmla="*/ 37 w 39"/>
                    <a:gd name="T5" fmla="*/ 0 h 39"/>
                    <a:gd name="T6" fmla="*/ 35 w 39"/>
                    <a:gd name="T7" fmla="*/ 1 h 39"/>
                    <a:gd name="T8" fmla="*/ 1 w 39"/>
                    <a:gd name="T9" fmla="*/ 35 h 39"/>
                    <a:gd name="T10" fmla="*/ 0 w 39"/>
                    <a:gd name="T11" fmla="*/ 36 h 39"/>
                    <a:gd name="T12" fmla="*/ 1 w 39"/>
                    <a:gd name="T13" fmla="*/ 38 h 39"/>
                    <a:gd name="T14" fmla="*/ 4 w 39"/>
                    <a:gd name="T15" fmla="*/ 38 h 39"/>
                    <a:gd name="T16" fmla="*/ 39 w 39"/>
                    <a:gd name="T17" fmla="*/ 4 h 39"/>
                    <a:gd name="T18" fmla="*/ 39 w 39"/>
                    <a:gd name="T19" fmla="*/ 2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" h="39">
                      <a:moveTo>
                        <a:pt x="39" y="2"/>
                      </a:moveTo>
                      <a:cubicBezTo>
                        <a:pt x="39" y="2"/>
                        <a:pt x="39" y="1"/>
                        <a:pt x="39" y="1"/>
                      </a:cubicBezTo>
                      <a:cubicBezTo>
                        <a:pt x="38" y="0"/>
                        <a:pt x="38" y="0"/>
                        <a:pt x="37" y="0"/>
                      </a:cubicBezTo>
                      <a:cubicBezTo>
                        <a:pt x="36" y="0"/>
                        <a:pt x="36" y="0"/>
                        <a:pt x="35" y="1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1" y="35"/>
                        <a:pt x="0" y="36"/>
                        <a:pt x="0" y="36"/>
                      </a:cubicBezTo>
                      <a:cubicBezTo>
                        <a:pt x="0" y="37"/>
                        <a:pt x="1" y="38"/>
                        <a:pt x="1" y="38"/>
                      </a:cubicBezTo>
                      <a:cubicBezTo>
                        <a:pt x="2" y="39"/>
                        <a:pt x="4" y="39"/>
                        <a:pt x="4" y="38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39" y="3"/>
                        <a:pt x="39" y="3"/>
                        <a:pt x="39" y="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8" name="Freeform 195"/>
                <p:cNvSpPr/>
                <p:nvPr/>
              </p:nvSpPr>
              <p:spPr bwMode="auto">
                <a:xfrm>
                  <a:off x="11191886" y="327967"/>
                  <a:ext cx="92419" cy="89500"/>
                </a:xfrm>
                <a:custGeom>
                  <a:avLst/>
                  <a:gdLst>
                    <a:gd name="T0" fmla="*/ 37 w 40"/>
                    <a:gd name="T1" fmla="*/ 0 h 39"/>
                    <a:gd name="T2" fmla="*/ 36 w 40"/>
                    <a:gd name="T3" fmla="*/ 1 h 39"/>
                    <a:gd name="T4" fmla="*/ 1 w 40"/>
                    <a:gd name="T5" fmla="*/ 35 h 39"/>
                    <a:gd name="T6" fmla="*/ 1 w 40"/>
                    <a:gd name="T7" fmla="*/ 38 h 39"/>
                    <a:gd name="T8" fmla="*/ 4 w 40"/>
                    <a:gd name="T9" fmla="*/ 38 h 39"/>
                    <a:gd name="T10" fmla="*/ 39 w 40"/>
                    <a:gd name="T11" fmla="*/ 4 h 39"/>
                    <a:gd name="T12" fmla="*/ 39 w 40"/>
                    <a:gd name="T13" fmla="*/ 1 h 39"/>
                    <a:gd name="T14" fmla="*/ 37 w 40"/>
                    <a:gd name="T15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0" h="39">
                      <a:moveTo>
                        <a:pt x="37" y="0"/>
                      </a:moveTo>
                      <a:cubicBezTo>
                        <a:pt x="37" y="0"/>
                        <a:pt x="36" y="0"/>
                        <a:pt x="36" y="1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0" y="36"/>
                        <a:pt x="0" y="37"/>
                        <a:pt x="1" y="38"/>
                      </a:cubicBezTo>
                      <a:cubicBezTo>
                        <a:pt x="2" y="39"/>
                        <a:pt x="4" y="39"/>
                        <a:pt x="4" y="38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40" y="3"/>
                        <a:pt x="40" y="2"/>
                        <a:pt x="39" y="1"/>
                      </a:cubicBezTo>
                      <a:cubicBezTo>
                        <a:pt x="38" y="0"/>
                        <a:pt x="38" y="0"/>
                        <a:pt x="3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3" name="组合 132"/>
            <p:cNvGrpSpPr/>
            <p:nvPr/>
          </p:nvGrpSpPr>
          <p:grpSpPr>
            <a:xfrm>
              <a:off x="6879221" y="2381910"/>
              <a:ext cx="291976" cy="297758"/>
              <a:chOff x="6879221" y="2381910"/>
              <a:chExt cx="291976" cy="297758"/>
            </a:xfrm>
          </p:grpSpPr>
          <p:sp>
            <p:nvSpPr>
              <p:cNvPr id="148" name="Oval 17"/>
              <p:cNvSpPr>
                <a:spLocks noChangeArrowheads="1"/>
              </p:cNvSpPr>
              <p:nvPr/>
            </p:nvSpPr>
            <p:spPr bwMode="auto">
              <a:xfrm>
                <a:off x="6879221" y="2381910"/>
                <a:ext cx="291976" cy="29775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49" name="组合 148"/>
              <p:cNvGrpSpPr/>
              <p:nvPr/>
            </p:nvGrpSpPr>
            <p:grpSpPr>
              <a:xfrm>
                <a:off x="6946897" y="2452477"/>
                <a:ext cx="156625" cy="156625"/>
                <a:chOff x="10478804" y="184961"/>
                <a:chExt cx="296713" cy="296713"/>
              </a:xfrm>
            </p:grpSpPr>
            <p:sp>
              <p:nvSpPr>
                <p:cNvPr id="150" name="Freeform 196"/>
                <p:cNvSpPr>
                  <a:spLocks noEditPoints="1"/>
                </p:cNvSpPr>
                <p:nvPr/>
              </p:nvSpPr>
              <p:spPr bwMode="auto">
                <a:xfrm>
                  <a:off x="10478804" y="184961"/>
                  <a:ext cx="296713" cy="296713"/>
                </a:xfrm>
                <a:custGeom>
                  <a:avLst/>
                  <a:gdLst>
                    <a:gd name="T0" fmla="*/ 129 w 129"/>
                    <a:gd name="T1" fmla="*/ 2 h 129"/>
                    <a:gd name="T2" fmla="*/ 128 w 129"/>
                    <a:gd name="T3" fmla="*/ 1 h 129"/>
                    <a:gd name="T4" fmla="*/ 127 w 129"/>
                    <a:gd name="T5" fmla="*/ 0 h 129"/>
                    <a:gd name="T6" fmla="*/ 64 w 129"/>
                    <a:gd name="T7" fmla="*/ 0 h 129"/>
                    <a:gd name="T8" fmla="*/ 62 w 129"/>
                    <a:gd name="T9" fmla="*/ 1 h 129"/>
                    <a:gd name="T10" fmla="*/ 3 w 129"/>
                    <a:gd name="T11" fmla="*/ 60 h 129"/>
                    <a:gd name="T12" fmla="*/ 3 w 129"/>
                    <a:gd name="T13" fmla="*/ 69 h 129"/>
                    <a:gd name="T14" fmla="*/ 60 w 129"/>
                    <a:gd name="T15" fmla="*/ 126 h 129"/>
                    <a:gd name="T16" fmla="*/ 69 w 129"/>
                    <a:gd name="T17" fmla="*/ 126 h 129"/>
                    <a:gd name="T18" fmla="*/ 128 w 129"/>
                    <a:gd name="T19" fmla="*/ 67 h 129"/>
                    <a:gd name="T20" fmla="*/ 129 w 129"/>
                    <a:gd name="T21" fmla="*/ 65 h 129"/>
                    <a:gd name="T22" fmla="*/ 129 w 129"/>
                    <a:gd name="T23" fmla="*/ 65 h 129"/>
                    <a:gd name="T24" fmla="*/ 129 w 129"/>
                    <a:gd name="T25" fmla="*/ 2 h 129"/>
                    <a:gd name="T26" fmla="*/ 65 w 129"/>
                    <a:gd name="T27" fmla="*/ 124 h 129"/>
                    <a:gd name="T28" fmla="*/ 5 w 129"/>
                    <a:gd name="T29" fmla="*/ 65 h 129"/>
                    <a:gd name="T30" fmla="*/ 65 w 129"/>
                    <a:gd name="T31" fmla="*/ 5 h 129"/>
                    <a:gd name="T32" fmla="*/ 124 w 129"/>
                    <a:gd name="T33" fmla="*/ 5 h 129"/>
                    <a:gd name="T34" fmla="*/ 124 w 129"/>
                    <a:gd name="T35" fmla="*/ 64 h 129"/>
                    <a:gd name="T36" fmla="*/ 65 w 129"/>
                    <a:gd name="T37" fmla="*/ 124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9" h="129">
                      <a:moveTo>
                        <a:pt x="129" y="2"/>
                      </a:moveTo>
                      <a:cubicBezTo>
                        <a:pt x="129" y="2"/>
                        <a:pt x="129" y="1"/>
                        <a:pt x="128" y="1"/>
                      </a:cubicBezTo>
                      <a:cubicBezTo>
                        <a:pt x="128" y="0"/>
                        <a:pt x="127" y="0"/>
                        <a:pt x="127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3" y="0"/>
                        <a:pt x="63" y="0"/>
                        <a:pt x="62" y="1"/>
                      </a:cubicBezTo>
                      <a:cubicBezTo>
                        <a:pt x="3" y="60"/>
                        <a:pt x="3" y="60"/>
                        <a:pt x="3" y="60"/>
                      </a:cubicBezTo>
                      <a:cubicBezTo>
                        <a:pt x="0" y="63"/>
                        <a:pt x="0" y="66"/>
                        <a:pt x="3" y="69"/>
                      </a:cubicBezTo>
                      <a:cubicBezTo>
                        <a:pt x="60" y="126"/>
                        <a:pt x="60" y="126"/>
                        <a:pt x="60" y="126"/>
                      </a:cubicBezTo>
                      <a:cubicBezTo>
                        <a:pt x="63" y="129"/>
                        <a:pt x="67" y="129"/>
                        <a:pt x="69" y="126"/>
                      </a:cubicBezTo>
                      <a:cubicBezTo>
                        <a:pt x="128" y="67"/>
                        <a:pt x="128" y="67"/>
                        <a:pt x="128" y="67"/>
                      </a:cubicBezTo>
                      <a:cubicBezTo>
                        <a:pt x="129" y="67"/>
                        <a:pt x="129" y="66"/>
                        <a:pt x="129" y="65"/>
                      </a:cubicBezTo>
                      <a:cubicBezTo>
                        <a:pt x="129" y="65"/>
                        <a:pt x="129" y="65"/>
                        <a:pt x="129" y="65"/>
                      </a:cubicBezTo>
                      <a:lnTo>
                        <a:pt x="129" y="2"/>
                      </a:lnTo>
                      <a:close/>
                      <a:moveTo>
                        <a:pt x="65" y="124"/>
                      </a:moveTo>
                      <a:cubicBezTo>
                        <a:pt x="5" y="65"/>
                        <a:pt x="5" y="65"/>
                        <a:pt x="5" y="65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124" y="5"/>
                        <a:pt x="124" y="5"/>
                        <a:pt x="124" y="5"/>
                      </a:cubicBezTo>
                      <a:cubicBezTo>
                        <a:pt x="124" y="64"/>
                        <a:pt x="124" y="64"/>
                        <a:pt x="124" y="64"/>
                      </a:cubicBezTo>
                      <a:lnTo>
                        <a:pt x="65" y="1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1" name="Freeform 197"/>
                <p:cNvSpPr>
                  <a:spLocks noEditPoints="1"/>
                </p:cNvSpPr>
                <p:nvPr/>
              </p:nvSpPr>
              <p:spPr bwMode="auto">
                <a:xfrm>
                  <a:off x="10670450" y="228739"/>
                  <a:ext cx="61288" cy="64207"/>
                </a:xfrm>
                <a:custGeom>
                  <a:avLst/>
                  <a:gdLst>
                    <a:gd name="T0" fmla="*/ 13 w 27"/>
                    <a:gd name="T1" fmla="*/ 0 h 28"/>
                    <a:gd name="T2" fmla="*/ 4 w 27"/>
                    <a:gd name="T3" fmla="*/ 4 h 28"/>
                    <a:gd name="T4" fmla="*/ 0 w 27"/>
                    <a:gd name="T5" fmla="*/ 14 h 28"/>
                    <a:gd name="T6" fmla="*/ 4 w 27"/>
                    <a:gd name="T7" fmla="*/ 23 h 28"/>
                    <a:gd name="T8" fmla="*/ 23 w 27"/>
                    <a:gd name="T9" fmla="*/ 23 h 28"/>
                    <a:gd name="T10" fmla="*/ 27 w 27"/>
                    <a:gd name="T11" fmla="*/ 14 h 28"/>
                    <a:gd name="T12" fmla="*/ 23 w 27"/>
                    <a:gd name="T13" fmla="*/ 4 h 28"/>
                    <a:gd name="T14" fmla="*/ 13 w 27"/>
                    <a:gd name="T15" fmla="*/ 0 h 28"/>
                    <a:gd name="T16" fmla="*/ 20 w 27"/>
                    <a:gd name="T17" fmla="*/ 20 h 28"/>
                    <a:gd name="T18" fmla="*/ 13 w 27"/>
                    <a:gd name="T19" fmla="*/ 23 h 28"/>
                    <a:gd name="T20" fmla="*/ 7 w 27"/>
                    <a:gd name="T21" fmla="*/ 20 h 28"/>
                    <a:gd name="T22" fmla="*/ 7 w 27"/>
                    <a:gd name="T23" fmla="*/ 8 h 28"/>
                    <a:gd name="T24" fmla="*/ 20 w 27"/>
                    <a:gd name="T25" fmla="*/ 8 h 28"/>
                    <a:gd name="T26" fmla="*/ 20 w 27"/>
                    <a:gd name="T27" fmla="*/ 2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7" h="28">
                      <a:moveTo>
                        <a:pt x="13" y="0"/>
                      </a:moveTo>
                      <a:cubicBezTo>
                        <a:pt x="10" y="0"/>
                        <a:pt x="6" y="2"/>
                        <a:pt x="4" y="4"/>
                      </a:cubicBezTo>
                      <a:cubicBezTo>
                        <a:pt x="1" y="7"/>
                        <a:pt x="0" y="10"/>
                        <a:pt x="0" y="14"/>
                      </a:cubicBezTo>
                      <a:cubicBezTo>
                        <a:pt x="0" y="17"/>
                        <a:pt x="1" y="21"/>
                        <a:pt x="4" y="23"/>
                      </a:cubicBezTo>
                      <a:cubicBezTo>
                        <a:pt x="9" y="28"/>
                        <a:pt x="18" y="28"/>
                        <a:pt x="23" y="23"/>
                      </a:cubicBezTo>
                      <a:cubicBezTo>
                        <a:pt x="25" y="21"/>
                        <a:pt x="27" y="17"/>
                        <a:pt x="27" y="14"/>
                      </a:cubicBezTo>
                      <a:cubicBezTo>
                        <a:pt x="27" y="10"/>
                        <a:pt x="25" y="7"/>
                        <a:pt x="23" y="4"/>
                      </a:cubicBezTo>
                      <a:cubicBezTo>
                        <a:pt x="20" y="2"/>
                        <a:pt x="17" y="0"/>
                        <a:pt x="13" y="0"/>
                      </a:cubicBezTo>
                      <a:close/>
                      <a:moveTo>
                        <a:pt x="20" y="20"/>
                      </a:moveTo>
                      <a:cubicBezTo>
                        <a:pt x="18" y="22"/>
                        <a:pt x="16" y="23"/>
                        <a:pt x="13" y="23"/>
                      </a:cubicBezTo>
                      <a:cubicBezTo>
                        <a:pt x="11" y="23"/>
                        <a:pt x="9" y="22"/>
                        <a:pt x="7" y="20"/>
                      </a:cubicBezTo>
                      <a:cubicBezTo>
                        <a:pt x="4" y="17"/>
                        <a:pt x="4" y="11"/>
                        <a:pt x="7" y="8"/>
                      </a:cubicBezTo>
                      <a:cubicBezTo>
                        <a:pt x="10" y="4"/>
                        <a:pt x="16" y="4"/>
                        <a:pt x="20" y="8"/>
                      </a:cubicBezTo>
                      <a:cubicBezTo>
                        <a:pt x="23" y="11"/>
                        <a:pt x="23" y="17"/>
                        <a:pt x="20" y="2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4" name="组合 133"/>
            <p:cNvGrpSpPr/>
            <p:nvPr/>
          </p:nvGrpSpPr>
          <p:grpSpPr>
            <a:xfrm>
              <a:off x="7207333" y="2973089"/>
              <a:ext cx="238496" cy="241387"/>
              <a:chOff x="7207333" y="2973089"/>
              <a:chExt cx="238496" cy="241387"/>
            </a:xfrm>
          </p:grpSpPr>
          <p:sp>
            <p:nvSpPr>
              <p:cNvPr id="143" name="Oval 23"/>
              <p:cNvSpPr>
                <a:spLocks noChangeArrowheads="1"/>
              </p:cNvSpPr>
              <p:nvPr/>
            </p:nvSpPr>
            <p:spPr bwMode="auto">
              <a:xfrm>
                <a:off x="7207333" y="2973089"/>
                <a:ext cx="238496" cy="24138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44" name="组合 143"/>
              <p:cNvGrpSpPr/>
              <p:nvPr/>
            </p:nvGrpSpPr>
            <p:grpSpPr>
              <a:xfrm>
                <a:off x="7266265" y="3053238"/>
                <a:ext cx="120632" cy="81088"/>
                <a:chOff x="9303628" y="233602"/>
                <a:chExt cx="293794" cy="197484"/>
              </a:xfrm>
            </p:grpSpPr>
            <p:sp>
              <p:nvSpPr>
                <p:cNvPr id="145" name="Freeform 200"/>
                <p:cNvSpPr>
                  <a:spLocks noEditPoints="1"/>
                </p:cNvSpPr>
                <p:nvPr/>
              </p:nvSpPr>
              <p:spPr bwMode="auto">
                <a:xfrm>
                  <a:off x="9303628" y="233602"/>
                  <a:ext cx="293794" cy="197484"/>
                </a:xfrm>
                <a:custGeom>
                  <a:avLst/>
                  <a:gdLst>
                    <a:gd name="T0" fmla="*/ 122 w 128"/>
                    <a:gd name="T1" fmla="*/ 0 h 86"/>
                    <a:gd name="T2" fmla="*/ 6 w 128"/>
                    <a:gd name="T3" fmla="*/ 0 h 86"/>
                    <a:gd name="T4" fmla="*/ 0 w 128"/>
                    <a:gd name="T5" fmla="*/ 6 h 86"/>
                    <a:gd name="T6" fmla="*/ 0 w 128"/>
                    <a:gd name="T7" fmla="*/ 80 h 86"/>
                    <a:gd name="T8" fmla="*/ 6 w 128"/>
                    <a:gd name="T9" fmla="*/ 86 h 86"/>
                    <a:gd name="T10" fmla="*/ 122 w 128"/>
                    <a:gd name="T11" fmla="*/ 86 h 86"/>
                    <a:gd name="T12" fmla="*/ 128 w 128"/>
                    <a:gd name="T13" fmla="*/ 80 h 86"/>
                    <a:gd name="T14" fmla="*/ 128 w 128"/>
                    <a:gd name="T15" fmla="*/ 6 h 86"/>
                    <a:gd name="T16" fmla="*/ 122 w 128"/>
                    <a:gd name="T17" fmla="*/ 0 h 86"/>
                    <a:gd name="T18" fmla="*/ 123 w 128"/>
                    <a:gd name="T19" fmla="*/ 82 h 86"/>
                    <a:gd name="T20" fmla="*/ 5 w 128"/>
                    <a:gd name="T21" fmla="*/ 82 h 86"/>
                    <a:gd name="T22" fmla="*/ 5 w 128"/>
                    <a:gd name="T23" fmla="*/ 42 h 86"/>
                    <a:gd name="T24" fmla="*/ 123 w 128"/>
                    <a:gd name="T25" fmla="*/ 42 h 86"/>
                    <a:gd name="T26" fmla="*/ 123 w 128"/>
                    <a:gd name="T27" fmla="*/ 82 h 86"/>
                    <a:gd name="T28" fmla="*/ 123 w 128"/>
                    <a:gd name="T29" fmla="*/ 37 h 86"/>
                    <a:gd name="T30" fmla="*/ 5 w 128"/>
                    <a:gd name="T31" fmla="*/ 37 h 86"/>
                    <a:gd name="T32" fmla="*/ 5 w 128"/>
                    <a:gd name="T33" fmla="*/ 20 h 86"/>
                    <a:gd name="T34" fmla="*/ 123 w 128"/>
                    <a:gd name="T35" fmla="*/ 20 h 86"/>
                    <a:gd name="T36" fmla="*/ 123 w 128"/>
                    <a:gd name="T37" fmla="*/ 37 h 86"/>
                    <a:gd name="T38" fmla="*/ 123 w 128"/>
                    <a:gd name="T39" fmla="*/ 15 h 86"/>
                    <a:gd name="T40" fmla="*/ 5 w 128"/>
                    <a:gd name="T41" fmla="*/ 15 h 86"/>
                    <a:gd name="T42" fmla="*/ 5 w 128"/>
                    <a:gd name="T43" fmla="*/ 5 h 86"/>
                    <a:gd name="T44" fmla="*/ 123 w 128"/>
                    <a:gd name="T45" fmla="*/ 5 h 86"/>
                    <a:gd name="T46" fmla="*/ 123 w 128"/>
                    <a:gd name="T47" fmla="*/ 15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28" h="86">
                      <a:moveTo>
                        <a:pt x="1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80"/>
                        <a:pt x="0" y="80"/>
                        <a:pt x="0" y="80"/>
                      </a:cubicBezTo>
                      <a:cubicBezTo>
                        <a:pt x="0" y="84"/>
                        <a:pt x="3" y="86"/>
                        <a:pt x="6" y="86"/>
                      </a:cubicBezTo>
                      <a:cubicBezTo>
                        <a:pt x="122" y="86"/>
                        <a:pt x="122" y="86"/>
                        <a:pt x="122" y="86"/>
                      </a:cubicBezTo>
                      <a:cubicBezTo>
                        <a:pt x="125" y="86"/>
                        <a:pt x="128" y="84"/>
                        <a:pt x="128" y="80"/>
                      </a:cubicBezTo>
                      <a:cubicBezTo>
                        <a:pt x="128" y="6"/>
                        <a:pt x="128" y="6"/>
                        <a:pt x="128" y="6"/>
                      </a:cubicBezTo>
                      <a:cubicBezTo>
                        <a:pt x="128" y="3"/>
                        <a:pt x="125" y="0"/>
                        <a:pt x="122" y="0"/>
                      </a:cubicBezTo>
                      <a:close/>
                      <a:moveTo>
                        <a:pt x="123" y="82"/>
                      </a:moveTo>
                      <a:cubicBezTo>
                        <a:pt x="5" y="82"/>
                        <a:pt x="5" y="82"/>
                        <a:pt x="5" y="82"/>
                      </a:cubicBez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123" y="42"/>
                        <a:pt x="123" y="42"/>
                        <a:pt x="123" y="42"/>
                      </a:cubicBezTo>
                      <a:lnTo>
                        <a:pt x="123" y="82"/>
                      </a:lnTo>
                      <a:close/>
                      <a:moveTo>
                        <a:pt x="123" y="37"/>
                      </a:moveTo>
                      <a:cubicBezTo>
                        <a:pt x="5" y="37"/>
                        <a:pt x="5" y="37"/>
                        <a:pt x="5" y="37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123" y="20"/>
                        <a:pt x="123" y="20"/>
                        <a:pt x="123" y="20"/>
                      </a:cubicBezTo>
                      <a:lnTo>
                        <a:pt x="123" y="37"/>
                      </a:lnTo>
                      <a:close/>
                      <a:moveTo>
                        <a:pt x="123" y="15"/>
                      </a:move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123" y="5"/>
                        <a:pt x="123" y="5"/>
                        <a:pt x="123" y="5"/>
                      </a:cubicBezTo>
                      <a:lnTo>
                        <a:pt x="123" y="1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46" name="Freeform 201"/>
                <p:cNvSpPr/>
                <p:nvPr/>
              </p:nvSpPr>
              <p:spPr bwMode="auto">
                <a:xfrm>
                  <a:off x="9337677" y="387309"/>
                  <a:ext cx="112848" cy="9728"/>
                </a:xfrm>
                <a:custGeom>
                  <a:avLst/>
                  <a:gdLst>
                    <a:gd name="T0" fmla="*/ 2 w 49"/>
                    <a:gd name="T1" fmla="*/ 4 h 4"/>
                    <a:gd name="T2" fmla="*/ 47 w 49"/>
                    <a:gd name="T3" fmla="*/ 4 h 4"/>
                    <a:gd name="T4" fmla="*/ 49 w 49"/>
                    <a:gd name="T5" fmla="*/ 2 h 4"/>
                    <a:gd name="T6" fmla="*/ 47 w 49"/>
                    <a:gd name="T7" fmla="*/ 0 h 4"/>
                    <a:gd name="T8" fmla="*/ 2 w 49"/>
                    <a:gd name="T9" fmla="*/ 0 h 4"/>
                    <a:gd name="T10" fmla="*/ 0 w 49"/>
                    <a:gd name="T11" fmla="*/ 2 h 4"/>
                    <a:gd name="T12" fmla="*/ 2 w 49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4">
                      <a:moveTo>
                        <a:pt x="2" y="4"/>
                      </a:moveTo>
                      <a:cubicBezTo>
                        <a:pt x="47" y="4"/>
                        <a:pt x="47" y="4"/>
                        <a:pt x="47" y="4"/>
                      </a:cubicBezTo>
                      <a:cubicBezTo>
                        <a:pt x="48" y="4"/>
                        <a:pt x="49" y="3"/>
                        <a:pt x="49" y="2"/>
                      </a:cubicBezTo>
                      <a:cubicBezTo>
                        <a:pt x="49" y="1"/>
                        <a:pt x="48" y="0"/>
                        <a:pt x="47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3"/>
                        <a:pt x="1" y="4"/>
                        <a:pt x="2" y="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47" name="Freeform 202"/>
                <p:cNvSpPr/>
                <p:nvPr/>
              </p:nvSpPr>
              <p:spPr bwMode="auto">
                <a:xfrm>
                  <a:off x="9536134" y="387309"/>
                  <a:ext cx="27239" cy="9728"/>
                </a:xfrm>
                <a:custGeom>
                  <a:avLst/>
                  <a:gdLst>
                    <a:gd name="T0" fmla="*/ 2 w 12"/>
                    <a:gd name="T1" fmla="*/ 4 h 4"/>
                    <a:gd name="T2" fmla="*/ 10 w 12"/>
                    <a:gd name="T3" fmla="*/ 4 h 4"/>
                    <a:gd name="T4" fmla="*/ 12 w 12"/>
                    <a:gd name="T5" fmla="*/ 2 h 4"/>
                    <a:gd name="T6" fmla="*/ 10 w 12"/>
                    <a:gd name="T7" fmla="*/ 0 h 4"/>
                    <a:gd name="T8" fmla="*/ 2 w 12"/>
                    <a:gd name="T9" fmla="*/ 0 h 4"/>
                    <a:gd name="T10" fmla="*/ 0 w 12"/>
                    <a:gd name="T11" fmla="*/ 2 h 4"/>
                    <a:gd name="T12" fmla="*/ 2 w 12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4">
                      <a:moveTo>
                        <a:pt x="2" y="4"/>
                      </a:move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1" y="4"/>
                        <a:pt x="12" y="3"/>
                        <a:pt x="12" y="2"/>
                      </a:cubicBezTo>
                      <a:cubicBezTo>
                        <a:pt x="12" y="1"/>
                        <a:pt x="11" y="0"/>
                        <a:pt x="10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3"/>
                        <a:pt x="1" y="4"/>
                        <a:pt x="2" y="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5" name="组合 134"/>
            <p:cNvGrpSpPr/>
            <p:nvPr/>
          </p:nvGrpSpPr>
          <p:grpSpPr>
            <a:xfrm>
              <a:off x="6565561" y="2017662"/>
              <a:ext cx="238496" cy="244278"/>
              <a:chOff x="6565561" y="2017662"/>
              <a:chExt cx="238496" cy="244278"/>
            </a:xfrm>
          </p:grpSpPr>
          <p:sp>
            <p:nvSpPr>
              <p:cNvPr id="139" name="Oval 27"/>
              <p:cNvSpPr>
                <a:spLocks noChangeArrowheads="1"/>
              </p:cNvSpPr>
              <p:nvPr/>
            </p:nvSpPr>
            <p:spPr bwMode="auto">
              <a:xfrm>
                <a:off x="6565561" y="2017662"/>
                <a:ext cx="238496" cy="24427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40" name="组合 139"/>
              <p:cNvGrpSpPr/>
              <p:nvPr/>
            </p:nvGrpSpPr>
            <p:grpSpPr>
              <a:xfrm>
                <a:off x="6610508" y="2102773"/>
                <a:ext cx="148602" cy="74056"/>
                <a:chOff x="8714095" y="258896"/>
                <a:chExt cx="294767" cy="146897"/>
              </a:xfrm>
            </p:grpSpPr>
            <p:sp>
              <p:nvSpPr>
                <p:cNvPr id="141" name="Freeform 203"/>
                <p:cNvSpPr>
                  <a:spLocks noEditPoints="1"/>
                </p:cNvSpPr>
                <p:nvPr/>
              </p:nvSpPr>
              <p:spPr bwMode="auto">
                <a:xfrm>
                  <a:off x="8714095" y="258896"/>
                  <a:ext cx="294767" cy="146897"/>
                </a:xfrm>
                <a:custGeom>
                  <a:avLst/>
                  <a:gdLst>
                    <a:gd name="T0" fmla="*/ 122 w 128"/>
                    <a:gd name="T1" fmla="*/ 0 h 64"/>
                    <a:gd name="T2" fmla="*/ 6 w 128"/>
                    <a:gd name="T3" fmla="*/ 0 h 64"/>
                    <a:gd name="T4" fmla="*/ 0 w 128"/>
                    <a:gd name="T5" fmla="*/ 6 h 64"/>
                    <a:gd name="T6" fmla="*/ 0 w 128"/>
                    <a:gd name="T7" fmla="*/ 58 h 64"/>
                    <a:gd name="T8" fmla="*/ 6 w 128"/>
                    <a:gd name="T9" fmla="*/ 64 h 64"/>
                    <a:gd name="T10" fmla="*/ 122 w 128"/>
                    <a:gd name="T11" fmla="*/ 64 h 64"/>
                    <a:gd name="T12" fmla="*/ 128 w 128"/>
                    <a:gd name="T13" fmla="*/ 58 h 64"/>
                    <a:gd name="T14" fmla="*/ 128 w 128"/>
                    <a:gd name="T15" fmla="*/ 6 h 64"/>
                    <a:gd name="T16" fmla="*/ 122 w 128"/>
                    <a:gd name="T17" fmla="*/ 0 h 64"/>
                    <a:gd name="T18" fmla="*/ 123 w 128"/>
                    <a:gd name="T19" fmla="*/ 60 h 64"/>
                    <a:gd name="T20" fmla="*/ 5 w 128"/>
                    <a:gd name="T21" fmla="*/ 60 h 64"/>
                    <a:gd name="T22" fmla="*/ 5 w 128"/>
                    <a:gd name="T23" fmla="*/ 5 h 64"/>
                    <a:gd name="T24" fmla="*/ 123 w 128"/>
                    <a:gd name="T25" fmla="*/ 5 h 64"/>
                    <a:gd name="T26" fmla="*/ 123 w 128"/>
                    <a:gd name="T27" fmla="*/ 6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8" h="64">
                      <a:moveTo>
                        <a:pt x="1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1"/>
                        <a:pt x="3" y="64"/>
                        <a:pt x="6" y="64"/>
                      </a:cubicBezTo>
                      <a:cubicBezTo>
                        <a:pt x="122" y="64"/>
                        <a:pt x="122" y="64"/>
                        <a:pt x="122" y="64"/>
                      </a:cubicBezTo>
                      <a:cubicBezTo>
                        <a:pt x="125" y="64"/>
                        <a:pt x="128" y="61"/>
                        <a:pt x="128" y="58"/>
                      </a:cubicBezTo>
                      <a:cubicBezTo>
                        <a:pt x="128" y="6"/>
                        <a:pt x="128" y="6"/>
                        <a:pt x="128" y="6"/>
                      </a:cubicBezTo>
                      <a:cubicBezTo>
                        <a:pt x="128" y="3"/>
                        <a:pt x="125" y="0"/>
                        <a:pt x="122" y="0"/>
                      </a:cubicBezTo>
                      <a:close/>
                      <a:moveTo>
                        <a:pt x="123" y="60"/>
                      </a:moveTo>
                      <a:cubicBezTo>
                        <a:pt x="5" y="60"/>
                        <a:pt x="5" y="60"/>
                        <a:pt x="5" y="60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123" y="5"/>
                        <a:pt x="123" y="5"/>
                        <a:pt x="123" y="5"/>
                      </a:cubicBezTo>
                      <a:lnTo>
                        <a:pt x="123" y="6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42" name="Freeform 204"/>
                <p:cNvSpPr>
                  <a:spLocks noEditPoints="1"/>
                </p:cNvSpPr>
                <p:nvPr/>
              </p:nvSpPr>
              <p:spPr bwMode="auto">
                <a:xfrm>
                  <a:off x="8822078" y="292945"/>
                  <a:ext cx="78799" cy="78799"/>
                </a:xfrm>
                <a:custGeom>
                  <a:avLst/>
                  <a:gdLst>
                    <a:gd name="T0" fmla="*/ 17 w 34"/>
                    <a:gd name="T1" fmla="*/ 34 h 34"/>
                    <a:gd name="T2" fmla="*/ 34 w 34"/>
                    <a:gd name="T3" fmla="*/ 17 h 34"/>
                    <a:gd name="T4" fmla="*/ 17 w 34"/>
                    <a:gd name="T5" fmla="*/ 0 h 34"/>
                    <a:gd name="T6" fmla="*/ 0 w 34"/>
                    <a:gd name="T7" fmla="*/ 17 h 34"/>
                    <a:gd name="T8" fmla="*/ 17 w 34"/>
                    <a:gd name="T9" fmla="*/ 34 h 34"/>
                    <a:gd name="T10" fmla="*/ 17 w 34"/>
                    <a:gd name="T11" fmla="*/ 5 h 34"/>
                    <a:gd name="T12" fmla="*/ 30 w 34"/>
                    <a:gd name="T13" fmla="*/ 17 h 34"/>
                    <a:gd name="T14" fmla="*/ 17 w 34"/>
                    <a:gd name="T15" fmla="*/ 30 h 34"/>
                    <a:gd name="T16" fmla="*/ 4 w 34"/>
                    <a:gd name="T17" fmla="*/ 17 h 34"/>
                    <a:gd name="T18" fmla="*/ 17 w 34"/>
                    <a:gd name="T19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" h="34">
                      <a:moveTo>
                        <a:pt x="17" y="34"/>
                      </a:moveTo>
                      <a:cubicBezTo>
                        <a:pt x="26" y="34"/>
                        <a:pt x="34" y="27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8" y="0"/>
                        <a:pt x="0" y="8"/>
                        <a:pt x="0" y="17"/>
                      </a:cubicBezTo>
                      <a:cubicBezTo>
                        <a:pt x="0" y="27"/>
                        <a:pt x="8" y="34"/>
                        <a:pt x="17" y="34"/>
                      </a:cubicBezTo>
                      <a:close/>
                      <a:moveTo>
                        <a:pt x="17" y="5"/>
                      </a:moveTo>
                      <a:cubicBezTo>
                        <a:pt x="24" y="5"/>
                        <a:pt x="30" y="10"/>
                        <a:pt x="30" y="17"/>
                      </a:cubicBezTo>
                      <a:cubicBezTo>
                        <a:pt x="30" y="24"/>
                        <a:pt x="24" y="30"/>
                        <a:pt x="17" y="30"/>
                      </a:cubicBezTo>
                      <a:cubicBezTo>
                        <a:pt x="10" y="30"/>
                        <a:pt x="4" y="24"/>
                        <a:pt x="4" y="17"/>
                      </a:cubicBezTo>
                      <a:cubicBezTo>
                        <a:pt x="4" y="10"/>
                        <a:pt x="10" y="5"/>
                        <a:pt x="17" y="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6" name="组合 135"/>
            <p:cNvGrpSpPr/>
            <p:nvPr/>
          </p:nvGrpSpPr>
          <p:grpSpPr>
            <a:xfrm>
              <a:off x="6565561" y="4567401"/>
              <a:ext cx="291976" cy="296313"/>
              <a:chOff x="6565561" y="4567401"/>
              <a:chExt cx="291976" cy="296313"/>
            </a:xfrm>
          </p:grpSpPr>
          <p:sp>
            <p:nvSpPr>
              <p:cNvPr id="137" name="Oval 15"/>
              <p:cNvSpPr>
                <a:spLocks noChangeArrowheads="1"/>
              </p:cNvSpPr>
              <p:nvPr/>
            </p:nvSpPr>
            <p:spPr bwMode="auto">
              <a:xfrm>
                <a:off x="6565561" y="4567401"/>
                <a:ext cx="291976" cy="296313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138" name="Freeform 206"/>
              <p:cNvSpPr/>
              <p:nvPr/>
            </p:nvSpPr>
            <p:spPr bwMode="auto">
              <a:xfrm>
                <a:off x="6683670" y="4630231"/>
                <a:ext cx="55758" cy="170652"/>
              </a:xfrm>
              <a:custGeom>
                <a:avLst/>
                <a:gdLst>
                  <a:gd name="T0" fmla="*/ 42 w 42"/>
                  <a:gd name="T1" fmla="*/ 89 h 128"/>
                  <a:gd name="T2" fmla="*/ 37 w 42"/>
                  <a:gd name="T3" fmla="*/ 77 h 128"/>
                  <a:gd name="T4" fmla="*/ 8 w 42"/>
                  <a:gd name="T5" fmla="*/ 48 h 128"/>
                  <a:gd name="T6" fmla="*/ 4 w 42"/>
                  <a:gd name="T7" fmla="*/ 39 h 128"/>
                  <a:gd name="T8" fmla="*/ 17 w 42"/>
                  <a:gd name="T9" fmla="*/ 26 h 128"/>
                  <a:gd name="T10" fmla="*/ 40 w 42"/>
                  <a:gd name="T11" fmla="*/ 26 h 128"/>
                  <a:gd name="T12" fmla="*/ 42 w 42"/>
                  <a:gd name="T13" fmla="*/ 24 h 128"/>
                  <a:gd name="T14" fmla="*/ 40 w 42"/>
                  <a:gd name="T15" fmla="*/ 22 h 128"/>
                  <a:gd name="T16" fmla="*/ 23 w 42"/>
                  <a:gd name="T17" fmla="*/ 22 h 128"/>
                  <a:gd name="T18" fmla="*/ 23 w 42"/>
                  <a:gd name="T19" fmla="*/ 2 h 128"/>
                  <a:gd name="T20" fmla="*/ 21 w 42"/>
                  <a:gd name="T21" fmla="*/ 0 h 128"/>
                  <a:gd name="T22" fmla="*/ 19 w 42"/>
                  <a:gd name="T23" fmla="*/ 2 h 128"/>
                  <a:gd name="T24" fmla="*/ 19 w 42"/>
                  <a:gd name="T25" fmla="*/ 22 h 128"/>
                  <a:gd name="T26" fmla="*/ 17 w 42"/>
                  <a:gd name="T27" fmla="*/ 22 h 128"/>
                  <a:gd name="T28" fmla="*/ 0 w 42"/>
                  <a:gd name="T29" fmla="*/ 39 h 128"/>
                  <a:gd name="T30" fmla="*/ 5 w 42"/>
                  <a:gd name="T31" fmla="*/ 51 h 128"/>
                  <a:gd name="T32" fmla="*/ 34 w 42"/>
                  <a:gd name="T33" fmla="*/ 80 h 128"/>
                  <a:gd name="T34" fmla="*/ 38 w 42"/>
                  <a:gd name="T35" fmla="*/ 89 h 128"/>
                  <a:gd name="T36" fmla="*/ 25 w 42"/>
                  <a:gd name="T37" fmla="*/ 102 h 128"/>
                  <a:gd name="T38" fmla="*/ 2 w 42"/>
                  <a:gd name="T39" fmla="*/ 102 h 128"/>
                  <a:gd name="T40" fmla="*/ 0 w 42"/>
                  <a:gd name="T41" fmla="*/ 104 h 128"/>
                  <a:gd name="T42" fmla="*/ 2 w 42"/>
                  <a:gd name="T43" fmla="*/ 106 h 128"/>
                  <a:gd name="T44" fmla="*/ 19 w 42"/>
                  <a:gd name="T45" fmla="*/ 106 h 128"/>
                  <a:gd name="T46" fmla="*/ 19 w 42"/>
                  <a:gd name="T47" fmla="*/ 126 h 128"/>
                  <a:gd name="T48" fmla="*/ 21 w 42"/>
                  <a:gd name="T49" fmla="*/ 128 h 128"/>
                  <a:gd name="T50" fmla="*/ 23 w 42"/>
                  <a:gd name="T51" fmla="*/ 126 h 128"/>
                  <a:gd name="T52" fmla="*/ 23 w 42"/>
                  <a:gd name="T53" fmla="*/ 106 h 128"/>
                  <a:gd name="T54" fmla="*/ 25 w 42"/>
                  <a:gd name="T55" fmla="*/ 106 h 128"/>
                  <a:gd name="T56" fmla="*/ 42 w 42"/>
                  <a:gd name="T57" fmla="*/ 89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" h="128">
                    <a:moveTo>
                      <a:pt x="42" y="89"/>
                    </a:moveTo>
                    <a:cubicBezTo>
                      <a:pt x="42" y="85"/>
                      <a:pt x="41" y="80"/>
                      <a:pt x="37" y="77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6" y="45"/>
                      <a:pt x="4" y="42"/>
                      <a:pt x="4" y="39"/>
                    </a:cubicBezTo>
                    <a:cubicBezTo>
                      <a:pt x="4" y="32"/>
                      <a:pt x="10" y="26"/>
                      <a:pt x="17" y="26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1" y="26"/>
                      <a:pt x="42" y="25"/>
                      <a:pt x="42" y="24"/>
                    </a:cubicBezTo>
                    <a:cubicBezTo>
                      <a:pt x="42" y="23"/>
                      <a:pt x="41" y="22"/>
                      <a:pt x="40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ubicBezTo>
                      <a:pt x="20" y="0"/>
                      <a:pt x="19" y="1"/>
                      <a:pt x="19" y="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7" y="22"/>
                      <a:pt x="0" y="29"/>
                      <a:pt x="0" y="39"/>
                    </a:cubicBezTo>
                    <a:cubicBezTo>
                      <a:pt x="0" y="43"/>
                      <a:pt x="1" y="48"/>
                      <a:pt x="5" y="51"/>
                    </a:cubicBezTo>
                    <a:cubicBezTo>
                      <a:pt x="34" y="80"/>
                      <a:pt x="34" y="80"/>
                      <a:pt x="34" y="80"/>
                    </a:cubicBezTo>
                    <a:cubicBezTo>
                      <a:pt x="36" y="83"/>
                      <a:pt x="38" y="86"/>
                      <a:pt x="38" y="89"/>
                    </a:cubicBezTo>
                    <a:cubicBezTo>
                      <a:pt x="38" y="96"/>
                      <a:pt x="32" y="102"/>
                      <a:pt x="25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1" y="102"/>
                      <a:pt x="0" y="103"/>
                      <a:pt x="0" y="104"/>
                    </a:cubicBezTo>
                    <a:cubicBezTo>
                      <a:pt x="0" y="105"/>
                      <a:pt x="1" y="106"/>
                      <a:pt x="2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26"/>
                      <a:pt x="19" y="126"/>
                      <a:pt x="19" y="126"/>
                    </a:cubicBezTo>
                    <a:cubicBezTo>
                      <a:pt x="19" y="127"/>
                      <a:pt x="20" y="128"/>
                      <a:pt x="21" y="128"/>
                    </a:cubicBezTo>
                    <a:cubicBezTo>
                      <a:pt x="22" y="128"/>
                      <a:pt x="23" y="127"/>
                      <a:pt x="23" y="126"/>
                    </a:cubicBezTo>
                    <a:cubicBezTo>
                      <a:pt x="23" y="106"/>
                      <a:pt x="23" y="106"/>
                      <a:pt x="23" y="106"/>
                    </a:cubicBezTo>
                    <a:cubicBezTo>
                      <a:pt x="25" y="106"/>
                      <a:pt x="25" y="106"/>
                      <a:pt x="25" y="106"/>
                    </a:cubicBezTo>
                    <a:cubicBezTo>
                      <a:pt x="35" y="106"/>
                      <a:pt x="42" y="99"/>
                      <a:pt x="42" y="8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</p:grpSp>
      <p:pic>
        <p:nvPicPr>
          <p:cNvPr id="292" name="图片 29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300402"/>
            <a:ext cx="403781" cy="451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6296" y="130466"/>
            <a:ext cx="225742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产品卖点</a:t>
            </a:r>
            <a:endParaRPr lang="zh-CN" altLang="en-US" sz="28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pic>
        <p:nvPicPr>
          <p:cNvPr id="292" name="图片 29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130222"/>
            <a:ext cx="403781" cy="4512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30" y="46355"/>
            <a:ext cx="8453120" cy="26155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645410"/>
            <a:ext cx="8401050" cy="2263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2966" y="245401"/>
            <a:ext cx="225742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产品卖点</a:t>
            </a:r>
            <a:endParaRPr lang="zh-CN" altLang="en-US" sz="28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66815" y="2250440"/>
            <a:ext cx="231648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12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人群管理、人群分析、价值分析</a:t>
            </a:r>
            <a:endParaRPr lang="zh-CN" altLang="en-US" sz="1200" dirty="0" smtClean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266815" y="2959735"/>
            <a:ext cx="201168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12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强大并易于配置的权限管理</a:t>
            </a:r>
            <a:endParaRPr lang="zh-CN" altLang="en-US" sz="1200" dirty="0" smtClean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73760" y="2242820"/>
            <a:ext cx="231648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2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视频管理、图片管理、文案管理</a:t>
            </a:r>
            <a:endParaRPr lang="zh-CN" altLang="en-US" sz="1200" dirty="0" smtClean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09015" y="2915285"/>
            <a:ext cx="185928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200" dirty="0" smtClean="0">
                <a:solidFill>
                  <a:srgbClr val="DAB96E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营销指数、行为意图洞察</a:t>
            </a:r>
            <a:endParaRPr lang="zh-CN" altLang="en-US" sz="1200" dirty="0" smtClean="0">
              <a:solidFill>
                <a:srgbClr val="DAB96E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396713" y="1396168"/>
            <a:ext cx="2187659" cy="3433576"/>
            <a:chOff x="4528951" y="1861557"/>
            <a:chExt cx="2916878" cy="4578101"/>
          </a:xfrm>
        </p:grpSpPr>
        <p:grpSp>
          <p:nvGrpSpPr>
            <p:cNvPr id="26" name="Group 101"/>
            <p:cNvGrpSpPr/>
            <p:nvPr/>
          </p:nvGrpSpPr>
          <p:grpSpPr>
            <a:xfrm>
              <a:off x="5462945" y="5561429"/>
              <a:ext cx="999575" cy="878229"/>
              <a:chOff x="3721102" y="3890965"/>
              <a:chExt cx="749300" cy="658336"/>
            </a:xfrm>
            <a:solidFill>
              <a:schemeClr val="accent3"/>
            </a:solidFill>
          </p:grpSpPr>
          <p:sp>
            <p:nvSpPr>
              <p:cNvPr id="289" name="Freeform 102"/>
              <p:cNvSpPr/>
              <p:nvPr/>
            </p:nvSpPr>
            <p:spPr bwMode="auto">
              <a:xfrm>
                <a:off x="3750599" y="4323766"/>
                <a:ext cx="698500" cy="66675"/>
              </a:xfrm>
              <a:custGeom>
                <a:avLst/>
                <a:gdLst>
                  <a:gd name="T0" fmla="*/ 11 w 226"/>
                  <a:gd name="T1" fmla="*/ 22 h 22"/>
                  <a:gd name="T2" fmla="*/ 215 w 226"/>
                  <a:gd name="T3" fmla="*/ 22 h 22"/>
                  <a:gd name="T4" fmla="*/ 226 w 226"/>
                  <a:gd name="T5" fmla="*/ 0 h 22"/>
                  <a:gd name="T6" fmla="*/ 0 w 226"/>
                  <a:gd name="T7" fmla="*/ 0 h 22"/>
                  <a:gd name="T8" fmla="*/ 11 w 226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2">
                    <a:moveTo>
                      <a:pt x="11" y="22"/>
                    </a:moveTo>
                    <a:cubicBezTo>
                      <a:pt x="215" y="22"/>
                      <a:pt x="215" y="22"/>
                      <a:pt x="215" y="22"/>
                    </a:cubicBezTo>
                    <a:cubicBezTo>
                      <a:pt x="220" y="15"/>
                      <a:pt x="223" y="8"/>
                      <a:pt x="22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8"/>
                      <a:pt x="7" y="15"/>
                      <a:pt x="11" y="22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90" name="Freeform 103"/>
              <p:cNvSpPr/>
              <p:nvPr/>
            </p:nvSpPr>
            <p:spPr bwMode="auto">
              <a:xfrm>
                <a:off x="3849856" y="4444526"/>
                <a:ext cx="519112" cy="104775"/>
              </a:xfrm>
              <a:custGeom>
                <a:avLst/>
                <a:gdLst>
                  <a:gd name="T0" fmla="*/ 84 w 168"/>
                  <a:gd name="T1" fmla="*/ 34 h 34"/>
                  <a:gd name="T2" fmla="*/ 168 w 168"/>
                  <a:gd name="T3" fmla="*/ 0 h 34"/>
                  <a:gd name="T4" fmla="*/ 0 w 168"/>
                  <a:gd name="T5" fmla="*/ 0 h 34"/>
                  <a:gd name="T6" fmla="*/ 84 w 168"/>
                  <a:gd name="T7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8" h="34">
                    <a:moveTo>
                      <a:pt x="84" y="34"/>
                    </a:moveTo>
                    <a:cubicBezTo>
                      <a:pt x="117" y="34"/>
                      <a:pt x="146" y="21"/>
                      <a:pt x="16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21"/>
                      <a:pt x="51" y="34"/>
                      <a:pt x="84" y="34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91" name="Freeform 104"/>
              <p:cNvSpPr/>
              <p:nvPr/>
            </p:nvSpPr>
            <p:spPr bwMode="auto">
              <a:xfrm>
                <a:off x="3721102" y="3890965"/>
                <a:ext cx="749300" cy="378715"/>
              </a:xfrm>
              <a:custGeom>
                <a:avLst/>
                <a:gdLst>
                  <a:gd name="T0" fmla="*/ 242 w 242"/>
                  <a:gd name="T1" fmla="*/ 0 h 165"/>
                  <a:gd name="T2" fmla="*/ 0 w 242"/>
                  <a:gd name="T3" fmla="*/ 0 h 165"/>
                  <a:gd name="T4" fmla="*/ 0 w 242"/>
                  <a:gd name="T5" fmla="*/ 146 h 165"/>
                  <a:gd name="T6" fmla="*/ 2 w 242"/>
                  <a:gd name="T7" fmla="*/ 165 h 165"/>
                  <a:gd name="T8" fmla="*/ 240 w 242"/>
                  <a:gd name="T9" fmla="*/ 165 h 165"/>
                  <a:gd name="T10" fmla="*/ 242 w 242"/>
                  <a:gd name="T11" fmla="*/ 146 h 165"/>
                  <a:gd name="T12" fmla="*/ 242 w 242"/>
                  <a:gd name="T1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2" h="165">
                    <a:moveTo>
                      <a:pt x="24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53"/>
                      <a:pt x="1" y="159"/>
                      <a:pt x="2" y="165"/>
                    </a:cubicBezTo>
                    <a:cubicBezTo>
                      <a:pt x="240" y="165"/>
                      <a:pt x="240" y="165"/>
                      <a:pt x="240" y="165"/>
                    </a:cubicBezTo>
                    <a:cubicBezTo>
                      <a:pt x="241" y="159"/>
                      <a:pt x="242" y="153"/>
                      <a:pt x="242" y="146"/>
                    </a:cubicBez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</p:grp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5040634" y="2448398"/>
              <a:ext cx="112744" cy="1879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H="1" flipV="1">
              <a:off x="5101339" y="2133297"/>
              <a:ext cx="132980" cy="16622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 flipH="1">
              <a:off x="4702401" y="3286754"/>
              <a:ext cx="304986" cy="189352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>
              <a:off x="4605558" y="3143652"/>
              <a:ext cx="10118" cy="22115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>
              <a:off x="4763110" y="3064153"/>
              <a:ext cx="219705" cy="5492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5179395" y="3403829"/>
              <a:ext cx="4337" cy="23560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3" name="Freeform 37"/>
            <p:cNvSpPr/>
            <p:nvPr/>
          </p:nvSpPr>
          <p:spPr bwMode="auto">
            <a:xfrm>
              <a:off x="5461252" y="1916481"/>
              <a:ext cx="333895" cy="531919"/>
            </a:xfrm>
            <a:custGeom>
              <a:avLst/>
              <a:gdLst>
                <a:gd name="T0" fmla="*/ 132 w 133"/>
                <a:gd name="T1" fmla="*/ 206 h 211"/>
                <a:gd name="T2" fmla="*/ 111 w 133"/>
                <a:gd name="T3" fmla="*/ 123 h 211"/>
                <a:gd name="T4" fmla="*/ 0 w 133"/>
                <a:gd name="T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211">
                  <a:moveTo>
                    <a:pt x="132" y="206"/>
                  </a:moveTo>
                  <a:cubicBezTo>
                    <a:pt x="133" y="211"/>
                    <a:pt x="111" y="123"/>
                    <a:pt x="111" y="12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H="1" flipV="1">
              <a:off x="5696858" y="1904916"/>
              <a:ext cx="257287" cy="8961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 flipV="1">
              <a:off x="6233111" y="1915036"/>
              <a:ext cx="122862" cy="59263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 flipH="1" flipV="1">
              <a:off x="6494735" y="1922264"/>
              <a:ext cx="7228" cy="479883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 flipH="1" flipV="1">
              <a:off x="6147833" y="2319756"/>
              <a:ext cx="186461" cy="167669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5955588" y="2611732"/>
              <a:ext cx="322332" cy="1734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 flipV="1">
              <a:off x="6162287" y="2834329"/>
              <a:ext cx="213923" cy="28764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V="1">
              <a:off x="6270694" y="3065599"/>
              <a:ext cx="384485" cy="202360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 flipV="1">
              <a:off x="7304176" y="2832885"/>
              <a:ext cx="28908" cy="143098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2" name="Freeform 54"/>
            <p:cNvSpPr/>
            <p:nvPr/>
          </p:nvSpPr>
          <p:spPr bwMode="auto">
            <a:xfrm>
              <a:off x="7126387" y="2636305"/>
              <a:ext cx="102626" cy="62154"/>
            </a:xfrm>
            <a:custGeom>
              <a:avLst/>
              <a:gdLst>
                <a:gd name="T0" fmla="*/ 4 w 41"/>
                <a:gd name="T1" fmla="*/ 4 h 25"/>
                <a:gd name="T2" fmla="*/ 41 w 41"/>
                <a:gd name="T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" h="25">
                  <a:moveTo>
                    <a:pt x="4" y="4"/>
                  </a:moveTo>
                  <a:cubicBezTo>
                    <a:pt x="0" y="0"/>
                    <a:pt x="41" y="25"/>
                    <a:pt x="41" y="25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3" name="Line 56"/>
            <p:cNvSpPr>
              <a:spLocks noChangeShapeType="1"/>
            </p:cNvSpPr>
            <p:nvPr/>
          </p:nvSpPr>
          <p:spPr bwMode="auto">
            <a:xfrm flipH="1">
              <a:off x="6895120" y="3207250"/>
              <a:ext cx="384485" cy="53336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4" name="Line 57"/>
            <p:cNvSpPr>
              <a:spLocks noChangeShapeType="1"/>
            </p:cNvSpPr>
            <p:nvPr/>
          </p:nvSpPr>
          <p:spPr bwMode="auto">
            <a:xfrm flipH="1">
              <a:off x="6734676" y="3506454"/>
              <a:ext cx="8672" cy="18357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5" name="Line 58"/>
            <p:cNvSpPr>
              <a:spLocks noChangeShapeType="1"/>
            </p:cNvSpPr>
            <p:nvPr/>
          </p:nvSpPr>
          <p:spPr bwMode="auto">
            <a:xfrm flipV="1">
              <a:off x="6926918" y="3142208"/>
              <a:ext cx="290532" cy="125753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6" name="Line 59"/>
            <p:cNvSpPr>
              <a:spLocks noChangeShapeType="1"/>
            </p:cNvSpPr>
            <p:nvPr/>
          </p:nvSpPr>
          <p:spPr bwMode="auto">
            <a:xfrm flipH="1" flipV="1">
              <a:off x="6916801" y="3412501"/>
              <a:ext cx="239942" cy="128644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7" name="Line 60"/>
            <p:cNvSpPr>
              <a:spLocks noChangeShapeType="1"/>
            </p:cNvSpPr>
            <p:nvPr/>
          </p:nvSpPr>
          <p:spPr bwMode="auto">
            <a:xfrm flipH="1" flipV="1">
              <a:off x="6222995" y="3558490"/>
              <a:ext cx="299204" cy="23705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8" name="Line 61"/>
            <p:cNvSpPr>
              <a:spLocks noChangeShapeType="1"/>
            </p:cNvSpPr>
            <p:nvPr/>
          </p:nvSpPr>
          <p:spPr bwMode="auto">
            <a:xfrm flipH="1" flipV="1">
              <a:off x="5412108" y="3911176"/>
              <a:ext cx="1059500" cy="433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9" name="Freeform 65"/>
            <p:cNvSpPr/>
            <p:nvPr/>
          </p:nvSpPr>
          <p:spPr bwMode="auto">
            <a:xfrm>
              <a:off x="5383199" y="4458992"/>
              <a:ext cx="271741" cy="121416"/>
            </a:xfrm>
            <a:custGeom>
              <a:avLst/>
              <a:gdLst>
                <a:gd name="T0" fmla="*/ 0 w 188"/>
                <a:gd name="T1" fmla="*/ 84 h 84"/>
                <a:gd name="T2" fmla="*/ 31 w 188"/>
                <a:gd name="T3" fmla="*/ 30 h 84"/>
                <a:gd name="T4" fmla="*/ 188 w 188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" h="84">
                  <a:moveTo>
                    <a:pt x="0" y="84"/>
                  </a:moveTo>
                  <a:lnTo>
                    <a:pt x="31" y="30"/>
                  </a:lnTo>
                  <a:lnTo>
                    <a:pt x="188" y="0"/>
                  </a:lnTo>
                </a:path>
              </a:pathLst>
            </a:cu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0" name="Freeform 66"/>
            <p:cNvSpPr/>
            <p:nvPr/>
          </p:nvSpPr>
          <p:spPr bwMode="auto">
            <a:xfrm>
              <a:off x="5258893" y="4155453"/>
              <a:ext cx="287641" cy="718379"/>
            </a:xfrm>
            <a:custGeom>
              <a:avLst/>
              <a:gdLst>
                <a:gd name="T0" fmla="*/ 0 w 199"/>
                <a:gd name="T1" fmla="*/ 0 h 497"/>
                <a:gd name="T2" fmla="*/ 117 w 199"/>
                <a:gd name="T3" fmla="*/ 240 h 497"/>
                <a:gd name="T4" fmla="*/ 199 w 199"/>
                <a:gd name="T5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" h="497">
                  <a:moveTo>
                    <a:pt x="0" y="0"/>
                  </a:moveTo>
                  <a:lnTo>
                    <a:pt x="117" y="240"/>
                  </a:lnTo>
                  <a:lnTo>
                    <a:pt x="199" y="497"/>
                  </a:lnTo>
                </a:path>
              </a:pathLst>
            </a:cu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1" name="Line 67"/>
            <p:cNvSpPr>
              <a:spLocks noChangeShapeType="1"/>
            </p:cNvSpPr>
            <p:nvPr/>
          </p:nvSpPr>
          <p:spPr bwMode="auto">
            <a:xfrm>
              <a:off x="5037743" y="4448877"/>
              <a:ext cx="390266" cy="53482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2" name="Line 68"/>
            <p:cNvSpPr>
              <a:spLocks noChangeShapeType="1"/>
            </p:cNvSpPr>
            <p:nvPr/>
          </p:nvSpPr>
          <p:spPr bwMode="auto">
            <a:xfrm>
              <a:off x="5377418" y="4044155"/>
              <a:ext cx="304986" cy="17056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3" name="Line 69"/>
            <p:cNvSpPr>
              <a:spLocks noChangeShapeType="1"/>
            </p:cNvSpPr>
            <p:nvPr/>
          </p:nvSpPr>
          <p:spPr bwMode="auto">
            <a:xfrm flipH="1">
              <a:off x="5965707" y="3672679"/>
              <a:ext cx="23126" cy="38737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4" name="Line 70"/>
            <p:cNvSpPr>
              <a:spLocks noChangeShapeType="1"/>
            </p:cNvSpPr>
            <p:nvPr/>
          </p:nvSpPr>
          <p:spPr bwMode="auto">
            <a:xfrm flipH="1" flipV="1">
              <a:off x="6120370" y="3779641"/>
              <a:ext cx="359912" cy="106962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5" name="Line 71"/>
            <p:cNvSpPr>
              <a:spLocks noChangeShapeType="1"/>
            </p:cNvSpPr>
            <p:nvPr/>
          </p:nvSpPr>
          <p:spPr bwMode="auto">
            <a:xfrm>
              <a:off x="5485824" y="2640640"/>
              <a:ext cx="332449" cy="478438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6" name="Line 73"/>
            <p:cNvSpPr>
              <a:spLocks noChangeShapeType="1"/>
            </p:cNvSpPr>
            <p:nvPr/>
          </p:nvSpPr>
          <p:spPr bwMode="auto">
            <a:xfrm>
              <a:off x="5390428" y="4863714"/>
              <a:ext cx="119972" cy="135870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7" name="Line 74"/>
            <p:cNvSpPr>
              <a:spLocks noChangeShapeType="1"/>
            </p:cNvSpPr>
            <p:nvPr/>
          </p:nvSpPr>
          <p:spPr bwMode="auto">
            <a:xfrm flipH="1">
              <a:off x="5750339" y="4667136"/>
              <a:ext cx="112744" cy="329558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8" name="Line 75"/>
            <p:cNvSpPr>
              <a:spLocks noChangeShapeType="1"/>
            </p:cNvSpPr>
            <p:nvPr/>
          </p:nvSpPr>
          <p:spPr bwMode="auto">
            <a:xfrm flipV="1">
              <a:off x="5852966" y="5054510"/>
              <a:ext cx="287641" cy="6793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9" name="Line 76"/>
            <p:cNvSpPr>
              <a:spLocks noChangeShapeType="1"/>
            </p:cNvSpPr>
            <p:nvPr/>
          </p:nvSpPr>
          <p:spPr bwMode="auto">
            <a:xfrm>
              <a:off x="6104468" y="4638226"/>
              <a:ext cx="115635" cy="17489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0" name="Line 78"/>
            <p:cNvSpPr>
              <a:spLocks noChangeShapeType="1"/>
            </p:cNvSpPr>
            <p:nvPr/>
          </p:nvSpPr>
          <p:spPr bwMode="auto">
            <a:xfrm flipH="1">
              <a:off x="6198421" y="5183156"/>
              <a:ext cx="79499" cy="281859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1" name="Line 85"/>
            <p:cNvSpPr>
              <a:spLocks noChangeShapeType="1"/>
            </p:cNvSpPr>
            <p:nvPr/>
          </p:nvSpPr>
          <p:spPr bwMode="auto">
            <a:xfrm>
              <a:off x="6215767" y="4524038"/>
              <a:ext cx="359912" cy="138761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2" name="Line 87"/>
            <p:cNvSpPr>
              <a:spLocks noChangeShapeType="1"/>
            </p:cNvSpPr>
            <p:nvPr/>
          </p:nvSpPr>
          <p:spPr bwMode="auto">
            <a:xfrm>
              <a:off x="6036534" y="3669789"/>
              <a:ext cx="226933" cy="384485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3" name="Line 88"/>
            <p:cNvSpPr>
              <a:spLocks noChangeShapeType="1"/>
            </p:cNvSpPr>
            <p:nvPr/>
          </p:nvSpPr>
          <p:spPr bwMode="auto">
            <a:xfrm flipH="1">
              <a:off x="4884525" y="4132328"/>
              <a:ext cx="102626" cy="9250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4" name="Line 89"/>
            <p:cNvSpPr>
              <a:spLocks noChangeShapeType="1"/>
            </p:cNvSpPr>
            <p:nvPr/>
          </p:nvSpPr>
          <p:spPr bwMode="auto">
            <a:xfrm flipH="1">
              <a:off x="6016298" y="2176657"/>
              <a:ext cx="80944" cy="888940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5" name="Line 92"/>
            <p:cNvSpPr>
              <a:spLocks noChangeShapeType="1"/>
            </p:cNvSpPr>
            <p:nvPr/>
          </p:nvSpPr>
          <p:spPr bwMode="auto">
            <a:xfrm flipH="1">
              <a:off x="6288039" y="3367693"/>
              <a:ext cx="299204" cy="0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6" name="Line 94"/>
            <p:cNvSpPr>
              <a:spLocks noChangeShapeType="1"/>
            </p:cNvSpPr>
            <p:nvPr/>
          </p:nvSpPr>
          <p:spPr bwMode="auto">
            <a:xfrm flipH="1">
              <a:off x="5082549" y="4177136"/>
              <a:ext cx="5782" cy="17200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7" name="Line 95"/>
            <p:cNvSpPr>
              <a:spLocks noChangeShapeType="1"/>
            </p:cNvSpPr>
            <p:nvPr/>
          </p:nvSpPr>
          <p:spPr bwMode="auto">
            <a:xfrm>
              <a:off x="6769366" y="2225804"/>
              <a:ext cx="163334" cy="192243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8" name="Line 97"/>
            <p:cNvSpPr>
              <a:spLocks noChangeShapeType="1"/>
            </p:cNvSpPr>
            <p:nvPr/>
          </p:nvSpPr>
          <p:spPr bwMode="auto">
            <a:xfrm flipH="1" flipV="1">
              <a:off x="6983290" y="2241701"/>
              <a:ext cx="41917" cy="14020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69" name="Line 98"/>
            <p:cNvSpPr>
              <a:spLocks noChangeShapeType="1"/>
            </p:cNvSpPr>
            <p:nvPr/>
          </p:nvSpPr>
          <p:spPr bwMode="auto">
            <a:xfrm flipH="1" flipV="1">
              <a:off x="6236003" y="2072588"/>
              <a:ext cx="336786" cy="111298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0" name="Line 99"/>
            <p:cNvSpPr>
              <a:spLocks noChangeShapeType="1"/>
            </p:cNvSpPr>
            <p:nvPr/>
          </p:nvSpPr>
          <p:spPr bwMode="auto">
            <a:xfrm flipH="1" flipV="1">
              <a:off x="6341519" y="2224356"/>
              <a:ext cx="79499" cy="195134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1" name="Line 100"/>
            <p:cNvSpPr>
              <a:spLocks noChangeShapeType="1"/>
            </p:cNvSpPr>
            <p:nvPr/>
          </p:nvSpPr>
          <p:spPr bwMode="auto">
            <a:xfrm>
              <a:off x="5858747" y="2721585"/>
              <a:ext cx="69381" cy="349794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2" name="Line 102"/>
            <p:cNvSpPr>
              <a:spLocks noChangeShapeType="1"/>
            </p:cNvSpPr>
            <p:nvPr/>
          </p:nvSpPr>
          <p:spPr bwMode="auto">
            <a:xfrm>
              <a:off x="6643614" y="2843002"/>
              <a:ext cx="75162" cy="92507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3" name="Line 103"/>
            <p:cNvSpPr>
              <a:spLocks noChangeShapeType="1"/>
            </p:cNvSpPr>
            <p:nvPr/>
          </p:nvSpPr>
          <p:spPr bwMode="auto">
            <a:xfrm flipH="1">
              <a:off x="5689629" y="3626426"/>
              <a:ext cx="140207" cy="172006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4" name="Line 104"/>
            <p:cNvSpPr>
              <a:spLocks noChangeShapeType="1"/>
            </p:cNvSpPr>
            <p:nvPr/>
          </p:nvSpPr>
          <p:spPr bwMode="auto">
            <a:xfrm>
              <a:off x="5838509" y="5308906"/>
              <a:ext cx="211033" cy="44809"/>
            </a:xfrm>
            <a:prstGeom prst="line">
              <a:avLst/>
            </a:prstGeom>
            <a:noFill/>
            <a:ln w="12700" cap="flat">
              <a:solidFill>
                <a:schemeClr val="bg1">
                  <a:alpha val="5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5" name="Oval 17"/>
            <p:cNvSpPr>
              <a:spLocks noChangeArrowheads="1"/>
            </p:cNvSpPr>
            <p:nvPr/>
          </p:nvSpPr>
          <p:spPr bwMode="auto">
            <a:xfrm>
              <a:off x="7217452" y="267677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6" name="Oval 17"/>
            <p:cNvSpPr>
              <a:spLocks noChangeArrowheads="1"/>
            </p:cNvSpPr>
            <p:nvPr/>
          </p:nvSpPr>
          <p:spPr bwMode="auto">
            <a:xfrm>
              <a:off x="7305173" y="2774875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7" name="Oval 17"/>
            <p:cNvSpPr>
              <a:spLocks noChangeArrowheads="1"/>
            </p:cNvSpPr>
            <p:nvPr/>
          </p:nvSpPr>
          <p:spPr bwMode="auto">
            <a:xfrm>
              <a:off x="6943712" y="2222790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8" name="Oval 17"/>
            <p:cNvSpPr>
              <a:spLocks noChangeArrowheads="1"/>
            </p:cNvSpPr>
            <p:nvPr/>
          </p:nvSpPr>
          <p:spPr bwMode="auto">
            <a:xfrm>
              <a:off x="6886171" y="2122094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9" name="Oval 17"/>
            <p:cNvSpPr>
              <a:spLocks noChangeArrowheads="1"/>
            </p:cNvSpPr>
            <p:nvPr/>
          </p:nvSpPr>
          <p:spPr bwMode="auto">
            <a:xfrm>
              <a:off x="7364333" y="3316020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0" name="Oval 17"/>
            <p:cNvSpPr>
              <a:spLocks noChangeArrowheads="1"/>
            </p:cNvSpPr>
            <p:nvPr/>
          </p:nvSpPr>
          <p:spPr bwMode="auto">
            <a:xfrm>
              <a:off x="6608971" y="3024097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1" name="Oval 17"/>
            <p:cNvSpPr>
              <a:spLocks noChangeArrowheads="1"/>
            </p:cNvSpPr>
            <p:nvPr/>
          </p:nvSpPr>
          <p:spPr bwMode="auto">
            <a:xfrm>
              <a:off x="6676312" y="2893953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2" name="Oval 17"/>
            <p:cNvSpPr>
              <a:spLocks noChangeArrowheads="1"/>
            </p:cNvSpPr>
            <p:nvPr/>
          </p:nvSpPr>
          <p:spPr bwMode="auto">
            <a:xfrm>
              <a:off x="6080791" y="3720742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3" name="Oval 17"/>
            <p:cNvSpPr>
              <a:spLocks noChangeArrowheads="1"/>
            </p:cNvSpPr>
            <p:nvPr/>
          </p:nvSpPr>
          <p:spPr bwMode="auto">
            <a:xfrm>
              <a:off x="7304177" y="3803852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4" name="Oval 17"/>
            <p:cNvSpPr>
              <a:spLocks noChangeArrowheads="1"/>
            </p:cNvSpPr>
            <p:nvPr/>
          </p:nvSpPr>
          <p:spPr bwMode="auto">
            <a:xfrm>
              <a:off x="7044892" y="315376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5" name="Oval 17"/>
            <p:cNvSpPr>
              <a:spLocks noChangeArrowheads="1"/>
            </p:cNvSpPr>
            <p:nvPr/>
          </p:nvSpPr>
          <p:spPr bwMode="auto">
            <a:xfrm>
              <a:off x="6922754" y="358667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6" name="Oval 17"/>
            <p:cNvSpPr>
              <a:spLocks noChangeArrowheads="1"/>
            </p:cNvSpPr>
            <p:nvPr/>
          </p:nvSpPr>
          <p:spPr bwMode="auto">
            <a:xfrm>
              <a:off x="6127597" y="2299521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7" name="Oval 17"/>
            <p:cNvSpPr>
              <a:spLocks noChangeArrowheads="1"/>
            </p:cNvSpPr>
            <p:nvPr/>
          </p:nvSpPr>
          <p:spPr bwMode="auto">
            <a:xfrm>
              <a:off x="6295267" y="2184248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8" name="Oval 17"/>
            <p:cNvSpPr>
              <a:spLocks noChangeArrowheads="1"/>
            </p:cNvSpPr>
            <p:nvPr/>
          </p:nvSpPr>
          <p:spPr bwMode="auto">
            <a:xfrm>
              <a:off x="6218829" y="2937882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89" name="Oval 17"/>
            <p:cNvSpPr>
              <a:spLocks noChangeArrowheads="1"/>
            </p:cNvSpPr>
            <p:nvPr/>
          </p:nvSpPr>
          <p:spPr bwMode="auto">
            <a:xfrm>
              <a:off x="6300772" y="1880708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6453987" y="1914122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1" name="Oval 17"/>
            <p:cNvSpPr>
              <a:spLocks noChangeArrowheads="1"/>
            </p:cNvSpPr>
            <p:nvPr/>
          </p:nvSpPr>
          <p:spPr bwMode="auto">
            <a:xfrm>
              <a:off x="6462936" y="2123220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2" name="Oval 17"/>
            <p:cNvSpPr>
              <a:spLocks noChangeArrowheads="1"/>
            </p:cNvSpPr>
            <p:nvPr/>
          </p:nvSpPr>
          <p:spPr bwMode="auto">
            <a:xfrm>
              <a:off x="5859332" y="2870111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3" name="Oval 17"/>
            <p:cNvSpPr>
              <a:spLocks noChangeArrowheads="1"/>
            </p:cNvSpPr>
            <p:nvPr/>
          </p:nvSpPr>
          <p:spPr bwMode="auto">
            <a:xfrm>
              <a:off x="5675193" y="2940777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4" name="Oval 17"/>
            <p:cNvSpPr>
              <a:spLocks noChangeArrowheads="1"/>
            </p:cNvSpPr>
            <p:nvPr/>
          </p:nvSpPr>
          <p:spPr bwMode="auto">
            <a:xfrm>
              <a:off x="6035260" y="2579573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5" name="Oval 17"/>
            <p:cNvSpPr>
              <a:spLocks noChangeArrowheads="1"/>
            </p:cNvSpPr>
            <p:nvPr/>
          </p:nvSpPr>
          <p:spPr bwMode="auto">
            <a:xfrm>
              <a:off x="5469651" y="2808516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6" name="Oval 17"/>
            <p:cNvSpPr>
              <a:spLocks noChangeArrowheads="1"/>
            </p:cNvSpPr>
            <p:nvPr/>
          </p:nvSpPr>
          <p:spPr bwMode="auto">
            <a:xfrm>
              <a:off x="4656471" y="2651486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7" name="Oval 17"/>
            <p:cNvSpPr>
              <a:spLocks noChangeArrowheads="1"/>
            </p:cNvSpPr>
            <p:nvPr/>
          </p:nvSpPr>
          <p:spPr bwMode="auto">
            <a:xfrm>
              <a:off x="5430900" y="3495254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8" name="Oval 17"/>
            <p:cNvSpPr>
              <a:spLocks noChangeArrowheads="1"/>
            </p:cNvSpPr>
            <p:nvPr/>
          </p:nvSpPr>
          <p:spPr bwMode="auto">
            <a:xfrm>
              <a:off x="5665300" y="3738085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99" name="Oval 17"/>
            <p:cNvSpPr>
              <a:spLocks noChangeArrowheads="1"/>
            </p:cNvSpPr>
            <p:nvPr/>
          </p:nvSpPr>
          <p:spPr bwMode="auto">
            <a:xfrm>
              <a:off x="6221727" y="401271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0" name="Oval 17"/>
            <p:cNvSpPr>
              <a:spLocks noChangeArrowheads="1"/>
            </p:cNvSpPr>
            <p:nvPr/>
          </p:nvSpPr>
          <p:spPr bwMode="auto">
            <a:xfrm>
              <a:off x="4843778" y="4178893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434692" y="3658588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2" name="Oval 17"/>
            <p:cNvSpPr>
              <a:spLocks noChangeArrowheads="1"/>
            </p:cNvSpPr>
            <p:nvPr/>
          </p:nvSpPr>
          <p:spPr bwMode="auto">
            <a:xfrm>
              <a:off x="5941858" y="3878656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3" name="Oval 17"/>
            <p:cNvSpPr>
              <a:spLocks noChangeArrowheads="1"/>
            </p:cNvSpPr>
            <p:nvPr/>
          </p:nvSpPr>
          <p:spPr bwMode="auto">
            <a:xfrm>
              <a:off x="7055010" y="4140257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4" name="Oval 17"/>
            <p:cNvSpPr>
              <a:spLocks noChangeArrowheads="1"/>
            </p:cNvSpPr>
            <p:nvPr/>
          </p:nvSpPr>
          <p:spPr bwMode="auto">
            <a:xfrm>
              <a:off x="6156676" y="5392021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5" name="Oval 17"/>
            <p:cNvSpPr>
              <a:spLocks noChangeArrowheads="1"/>
            </p:cNvSpPr>
            <p:nvPr/>
          </p:nvSpPr>
          <p:spPr bwMode="auto">
            <a:xfrm>
              <a:off x="5520344" y="4790723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6" name="Oval 17"/>
            <p:cNvSpPr>
              <a:spLocks noChangeArrowheads="1"/>
            </p:cNvSpPr>
            <p:nvPr/>
          </p:nvSpPr>
          <p:spPr bwMode="auto">
            <a:xfrm>
              <a:off x="4996994" y="4429068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7" name="Oval 17"/>
            <p:cNvSpPr>
              <a:spLocks noChangeArrowheads="1"/>
            </p:cNvSpPr>
            <p:nvPr/>
          </p:nvSpPr>
          <p:spPr bwMode="auto">
            <a:xfrm>
              <a:off x="5040633" y="4285904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8" name="Oval 17"/>
            <p:cNvSpPr>
              <a:spLocks noChangeArrowheads="1"/>
            </p:cNvSpPr>
            <p:nvPr/>
          </p:nvSpPr>
          <p:spPr bwMode="auto">
            <a:xfrm>
              <a:off x="5779694" y="4771569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09" name="Oval 17"/>
            <p:cNvSpPr>
              <a:spLocks noChangeArrowheads="1"/>
            </p:cNvSpPr>
            <p:nvPr/>
          </p:nvSpPr>
          <p:spPr bwMode="auto">
            <a:xfrm>
              <a:off x="5982605" y="5317221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4567425" y="1861557"/>
              <a:ext cx="2855276" cy="3611767"/>
              <a:chOff x="4567425" y="1861557"/>
              <a:chExt cx="2855276" cy="3611767"/>
            </a:xfrm>
          </p:grpSpPr>
          <p:sp>
            <p:nvSpPr>
              <p:cNvPr id="231" name="Line 36"/>
              <p:cNvSpPr>
                <a:spLocks noChangeShapeType="1"/>
              </p:cNvSpPr>
              <p:nvPr/>
            </p:nvSpPr>
            <p:spPr bwMode="auto">
              <a:xfrm flipV="1">
                <a:off x="5374526" y="3533918"/>
                <a:ext cx="362803" cy="234159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2" name="Freeform 44"/>
              <p:cNvSpPr/>
              <p:nvPr/>
            </p:nvSpPr>
            <p:spPr bwMode="auto">
              <a:xfrm>
                <a:off x="5422226" y="2734596"/>
                <a:ext cx="909905" cy="378703"/>
              </a:xfrm>
              <a:custGeom>
                <a:avLst/>
                <a:gdLst>
                  <a:gd name="T0" fmla="*/ 337 w 347"/>
                  <a:gd name="T1" fmla="*/ 4 h 151"/>
                  <a:gd name="T2" fmla="*/ 0 w 347"/>
                  <a:gd name="T3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7" h="151">
                    <a:moveTo>
                      <a:pt x="337" y="4"/>
                    </a:moveTo>
                    <a:cubicBezTo>
                      <a:pt x="347" y="0"/>
                      <a:pt x="0" y="151"/>
                      <a:pt x="0" y="151"/>
                    </a:cubicBezTo>
                  </a:path>
                </a:pathLst>
              </a:custGeom>
              <a:solidFill>
                <a:schemeClr val="accent2"/>
              </a:solidFill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3" name="Freeform 45"/>
              <p:cNvSpPr/>
              <p:nvPr/>
            </p:nvSpPr>
            <p:spPr bwMode="auto">
              <a:xfrm>
                <a:off x="5257448" y="2676777"/>
                <a:ext cx="65045" cy="273187"/>
              </a:xfrm>
              <a:custGeom>
                <a:avLst/>
                <a:gdLst>
                  <a:gd name="T0" fmla="*/ 24 w 26"/>
                  <a:gd name="T1" fmla="*/ 10 h 109"/>
                  <a:gd name="T2" fmla="*/ 0 w 26"/>
                  <a:gd name="T3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" h="109">
                    <a:moveTo>
                      <a:pt x="24" y="10"/>
                    </a:moveTo>
                    <a:cubicBezTo>
                      <a:pt x="26" y="0"/>
                      <a:pt x="0" y="109"/>
                      <a:pt x="0" y="109"/>
                    </a:cubicBezTo>
                  </a:path>
                </a:pathLst>
              </a:custGeom>
              <a:solidFill>
                <a:schemeClr val="accent2"/>
              </a:solidFill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4" name="Line 46"/>
              <p:cNvSpPr>
                <a:spLocks noChangeShapeType="1"/>
              </p:cNvSpPr>
              <p:nvPr/>
            </p:nvSpPr>
            <p:spPr bwMode="auto">
              <a:xfrm flipH="1" flipV="1">
                <a:off x="4656148" y="2676777"/>
                <a:ext cx="228377" cy="132980"/>
              </a:xfrm>
              <a:prstGeom prst="line">
                <a:avLst/>
              </a:prstGeom>
              <a:solidFill>
                <a:schemeClr val="bg1"/>
              </a:solidFill>
              <a:ln w="12700" cap="flat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5" name="Line 47"/>
              <p:cNvSpPr>
                <a:spLocks noChangeShapeType="1"/>
              </p:cNvSpPr>
              <p:nvPr/>
            </p:nvSpPr>
            <p:spPr bwMode="auto">
              <a:xfrm flipV="1">
                <a:off x="5088330" y="2626186"/>
                <a:ext cx="132980" cy="145989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6" name="Line 48"/>
              <p:cNvSpPr>
                <a:spLocks noChangeShapeType="1"/>
              </p:cNvSpPr>
              <p:nvPr/>
            </p:nvSpPr>
            <p:spPr bwMode="auto">
              <a:xfrm flipH="1" flipV="1">
                <a:off x="5065205" y="2948518"/>
                <a:ext cx="20236" cy="30354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7" name="Line 72"/>
              <p:cNvSpPr>
                <a:spLocks noChangeShapeType="1"/>
              </p:cNvSpPr>
              <p:nvPr/>
            </p:nvSpPr>
            <p:spPr bwMode="auto">
              <a:xfrm>
                <a:off x="5417890" y="3252058"/>
                <a:ext cx="276078" cy="54927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8" name="Line 83"/>
              <p:cNvSpPr>
                <a:spLocks noChangeShapeType="1"/>
              </p:cNvSpPr>
              <p:nvPr/>
            </p:nvSpPr>
            <p:spPr bwMode="auto">
              <a:xfrm flipV="1">
                <a:off x="6253348" y="4200262"/>
                <a:ext cx="852804" cy="213924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9" name="Line 91"/>
              <p:cNvSpPr>
                <a:spLocks noChangeShapeType="1"/>
              </p:cNvSpPr>
              <p:nvPr/>
            </p:nvSpPr>
            <p:spPr bwMode="auto">
              <a:xfrm flipV="1">
                <a:off x="6220103" y="4084627"/>
                <a:ext cx="277522" cy="140207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40" name="Line 93"/>
              <p:cNvSpPr>
                <a:spLocks noChangeShapeType="1"/>
              </p:cNvSpPr>
              <p:nvPr/>
            </p:nvSpPr>
            <p:spPr bwMode="auto">
              <a:xfrm>
                <a:off x="5332609" y="3364802"/>
                <a:ext cx="132980" cy="189352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41" name="Line 101"/>
              <p:cNvSpPr>
                <a:spLocks noChangeShapeType="1"/>
              </p:cNvSpPr>
              <p:nvPr/>
            </p:nvSpPr>
            <p:spPr bwMode="auto">
              <a:xfrm flipV="1">
                <a:off x="5364409" y="2843001"/>
                <a:ext cx="148880" cy="167669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alpha val="5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242" name="组合 241"/>
              <p:cNvGrpSpPr/>
              <p:nvPr/>
            </p:nvGrpSpPr>
            <p:grpSpPr>
              <a:xfrm>
                <a:off x="4567425" y="1861557"/>
                <a:ext cx="2855276" cy="3611767"/>
                <a:chOff x="4567425" y="1861557"/>
                <a:chExt cx="2855276" cy="3611767"/>
              </a:xfrm>
            </p:grpSpPr>
            <p:sp>
              <p:nvSpPr>
                <p:cNvPr id="243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6821403" y="2670997"/>
                  <a:ext cx="158997" cy="485665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alpha val="55000"/>
                    </a:schemeClr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4" name="Line 52"/>
                <p:cNvSpPr>
                  <a:spLocks noChangeShapeType="1"/>
                </p:cNvSpPr>
                <p:nvPr/>
              </p:nvSpPr>
              <p:spPr bwMode="auto">
                <a:xfrm flipH="1" flipV="1">
                  <a:off x="6731786" y="2738932"/>
                  <a:ext cx="492892" cy="287641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alpha val="55000"/>
                    </a:schemeClr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5" name="Line 55"/>
                <p:cNvSpPr>
                  <a:spLocks noChangeShapeType="1"/>
                </p:cNvSpPr>
                <p:nvPr/>
              </p:nvSpPr>
              <p:spPr bwMode="auto">
                <a:xfrm>
                  <a:off x="6937037" y="3327220"/>
                  <a:ext cx="485664" cy="30354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alpha val="55000"/>
                    </a:schemeClr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6" name="Line 96"/>
                <p:cNvSpPr>
                  <a:spLocks noChangeShapeType="1"/>
                </p:cNvSpPr>
                <p:nvPr/>
              </p:nvSpPr>
              <p:spPr bwMode="auto">
                <a:xfrm>
                  <a:off x="6804059" y="2140522"/>
                  <a:ext cx="131535" cy="23126"/>
                </a:xfrm>
                <a:prstGeom prst="line">
                  <a:avLst/>
                </a:prstGeom>
                <a:noFill/>
                <a:ln w="12700" cap="flat">
                  <a:solidFill>
                    <a:schemeClr val="bg1">
                      <a:alpha val="55000"/>
                    </a:schemeClr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7" name="Oval 17"/>
                <p:cNvSpPr>
                  <a:spLocks noChangeArrowheads="1"/>
                </p:cNvSpPr>
                <p:nvPr/>
              </p:nvSpPr>
              <p:spPr bwMode="auto">
                <a:xfrm>
                  <a:off x="7036772" y="3457673"/>
                  <a:ext cx="81496" cy="83110"/>
                </a:xfrm>
                <a:prstGeom prst="ellipse">
                  <a:avLst/>
                </a:prstGeom>
                <a:solidFill>
                  <a:schemeClr val="bg1"/>
                </a:solidFill>
                <a:ln w="12700" cap="flat">
                  <a:noFill/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sp>
              <p:nvSpPr>
                <p:cNvPr id="248" name="Oval 17"/>
                <p:cNvSpPr>
                  <a:spLocks noChangeArrowheads="1"/>
                </p:cNvSpPr>
                <p:nvPr/>
              </p:nvSpPr>
              <p:spPr bwMode="auto">
                <a:xfrm>
                  <a:off x="6876378" y="2821323"/>
                  <a:ext cx="81496" cy="83110"/>
                </a:xfrm>
                <a:prstGeom prst="ellipse">
                  <a:avLst/>
                </a:prstGeom>
                <a:solidFill>
                  <a:schemeClr val="bg1"/>
                </a:solidFill>
                <a:ln w="12700" cap="flat">
                  <a:noFill/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/>
                </a:p>
              </p:txBody>
            </p:sp>
            <p:grpSp>
              <p:nvGrpSpPr>
                <p:cNvPr id="249" name="组合 248"/>
                <p:cNvGrpSpPr/>
                <p:nvPr/>
              </p:nvGrpSpPr>
              <p:grpSpPr>
                <a:xfrm>
                  <a:off x="4567425" y="1861557"/>
                  <a:ext cx="2783007" cy="3611767"/>
                  <a:chOff x="4567425" y="1861557"/>
                  <a:chExt cx="2783007" cy="3611767"/>
                </a:xfrm>
              </p:grpSpPr>
              <p:sp>
                <p:nvSpPr>
                  <p:cNvPr id="250" name="Line 8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09189" y="4813125"/>
                    <a:ext cx="91062" cy="80944"/>
                  </a:xfrm>
                  <a:prstGeom prst="line">
                    <a:avLst/>
                  </a:prstGeom>
                  <a:noFill/>
                  <a:ln w="12700" cap="flat">
                    <a:solidFill>
                      <a:schemeClr val="bg1">
                        <a:alpha val="55000"/>
                      </a:schemeClr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68580" tIns="34290" rIns="68580" bIns="34290" numCol="1" anchor="t" anchorCtr="0" compatLnSpc="1"/>
                  <a:lstStyle/>
                  <a:p>
                    <a:endParaRPr lang="en-US" sz="1015"/>
                  </a:p>
                </p:txBody>
              </p:sp>
              <p:grpSp>
                <p:nvGrpSpPr>
                  <p:cNvPr id="251" name="组合 250"/>
                  <p:cNvGrpSpPr/>
                  <p:nvPr/>
                </p:nvGrpSpPr>
                <p:grpSpPr>
                  <a:xfrm>
                    <a:off x="4567425" y="1861557"/>
                    <a:ext cx="2783007" cy="3611767"/>
                    <a:chOff x="4567425" y="1861557"/>
                    <a:chExt cx="2783007" cy="3611767"/>
                  </a:xfrm>
                </p:grpSpPr>
                <p:sp>
                  <p:nvSpPr>
                    <p:cNvPr id="252" name="Line 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332610" y="5343597"/>
                      <a:ext cx="118526" cy="96844"/>
                    </a:xfrm>
                    <a:prstGeom prst="line">
                      <a:avLst/>
                    </a:prstGeom>
                    <a:noFill/>
                    <a:ln w="12700" cap="flat">
                      <a:solidFill>
                        <a:schemeClr val="bg1">
                          <a:alpha val="55000"/>
                        </a:schemeClr>
                      </a:solidFill>
                      <a:prstDash val="solid"/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sp>
                  <p:nvSpPr>
                    <p:cNvPr id="253" name="Line 6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282018" y="5227964"/>
                      <a:ext cx="121416" cy="8672"/>
                    </a:xfrm>
                    <a:prstGeom prst="line">
                      <a:avLst/>
                    </a:prstGeom>
                    <a:noFill/>
                    <a:ln w="12700" cap="flat">
                      <a:solidFill>
                        <a:schemeClr val="bg1">
                          <a:alpha val="55000"/>
                        </a:schemeClr>
                      </a:solidFill>
                      <a:prstDash val="solid"/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sp>
                  <p:nvSpPr>
                    <p:cNvPr id="254" name="Line 6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5190958" y="5027050"/>
                      <a:ext cx="221151" cy="98289"/>
                    </a:xfrm>
                    <a:prstGeom prst="line">
                      <a:avLst/>
                    </a:prstGeom>
                    <a:noFill/>
                    <a:ln w="12700" cap="flat">
                      <a:solidFill>
                        <a:schemeClr val="bg1">
                          <a:alpha val="55000"/>
                        </a:schemeClr>
                      </a:solidFill>
                      <a:prstDash val="solid"/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grpSp>
                  <p:nvGrpSpPr>
                    <p:cNvPr id="255" name="组合 254"/>
                    <p:cNvGrpSpPr/>
                    <p:nvPr/>
                  </p:nvGrpSpPr>
                  <p:grpSpPr>
                    <a:xfrm>
                      <a:off x="4567425" y="1861557"/>
                      <a:ext cx="2783007" cy="3598545"/>
                      <a:chOff x="4567425" y="1861557"/>
                      <a:chExt cx="2783007" cy="3598545"/>
                    </a:xfrm>
                  </p:grpSpPr>
                  <p:sp>
                    <p:nvSpPr>
                      <p:cNvPr id="259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4572314" y="3571498"/>
                        <a:ext cx="329558" cy="218260"/>
                      </a:xfrm>
                      <a:prstGeom prst="line">
                        <a:avLst/>
                      </a:prstGeom>
                      <a:noFill/>
                      <a:ln w="12700" cap="flat">
                        <a:solidFill>
                          <a:schemeClr val="bg1">
                            <a:alpha val="55000"/>
                          </a:schemeClr>
                        </a:solidFill>
                        <a:prstDash val="solid"/>
                        <a:miter lim="800000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0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4859953" y="3536808"/>
                        <a:ext cx="109853" cy="163334"/>
                      </a:xfrm>
                      <a:prstGeom prst="line">
                        <a:avLst/>
                      </a:prstGeom>
                      <a:noFill/>
                      <a:ln w="12700" cap="flat">
                        <a:solidFill>
                          <a:schemeClr val="bg1">
                            <a:alpha val="55000"/>
                          </a:schemeClr>
                        </a:solidFill>
                        <a:prstDash val="solid"/>
                        <a:miter lim="800000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1" name="Line 105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4766000" y="3886604"/>
                        <a:ext cx="108407" cy="21682"/>
                      </a:xfrm>
                      <a:prstGeom prst="line">
                        <a:avLst/>
                      </a:prstGeom>
                      <a:noFill/>
                      <a:ln w="12700" cap="flat">
                        <a:solidFill>
                          <a:schemeClr val="accent2">
                            <a:alpha val="55000"/>
                          </a:schemeClr>
                        </a:solidFill>
                        <a:prstDash val="solid"/>
                        <a:miter lim="800000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2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86599" y="3416118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3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72865" y="3313451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4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32213" y="3520415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5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67425" y="3545123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sp>
                    <p:nvSpPr>
                      <p:cNvPr id="266" name="Oval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50717" y="3859502"/>
                        <a:ext cx="81496" cy="8311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2700" cap="flat">
                        <a:noFill/>
                        <a:prstDash val="solid"/>
                        <a:miter lim="800000"/>
                      </a:ln>
                    </p:spPr>
                    <p:txBody>
                      <a:bodyPr vert="horz" wrap="square" lIns="68580" tIns="34290" rIns="68580" bIns="34290" numCol="1" anchor="t" anchorCtr="0" compatLnSpc="1"/>
                      <a:lstStyle/>
                      <a:p>
                        <a:endParaRPr lang="en-US" sz="1015"/>
                      </a:p>
                    </p:txBody>
                  </p:sp>
                  <p:grpSp>
                    <p:nvGrpSpPr>
                      <p:cNvPr id="267" name="组合 266"/>
                      <p:cNvGrpSpPr/>
                      <p:nvPr/>
                    </p:nvGrpSpPr>
                    <p:grpSpPr>
                      <a:xfrm>
                        <a:off x="5075322" y="1861557"/>
                        <a:ext cx="2275110" cy="3598545"/>
                        <a:chOff x="5075322" y="1861557"/>
                        <a:chExt cx="2275110" cy="3598545"/>
                      </a:xfrm>
                    </p:grpSpPr>
                    <p:sp>
                      <p:nvSpPr>
                        <p:cNvPr id="268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5374528" y="1946834"/>
                          <a:ext cx="2891" cy="309323"/>
                        </a:xfrm>
                        <a:prstGeom prst="line">
                          <a:avLst/>
                        </a:prstGeom>
                        <a:noFill/>
                        <a:ln w="12700" cap="flat">
                          <a:solidFill>
                            <a:schemeClr val="bg1">
                              <a:alpha val="55000"/>
                            </a:schemeClr>
                          </a:solidFill>
                          <a:prstDash val="solid"/>
                          <a:miter lim="800000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69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740220" y="2078370"/>
                          <a:ext cx="170561" cy="147434"/>
                        </a:xfrm>
                        <a:prstGeom prst="line">
                          <a:avLst/>
                        </a:prstGeom>
                        <a:noFill/>
                        <a:ln w="12700" cap="flat">
                          <a:solidFill>
                            <a:schemeClr val="bg1">
                              <a:alpha val="55000"/>
                            </a:schemeClr>
                          </a:solidFill>
                          <a:prstDash val="solid"/>
                          <a:miter lim="800000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0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996785" y="2812856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1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838510" y="2063727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2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38848" y="1908170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3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666325" y="1861557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4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75322" y="2110530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sp>
                      <p:nvSpPr>
                        <p:cNvPr id="275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30885" y="1949726"/>
                          <a:ext cx="81496" cy="8311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12700" cap="flat">
                          <a:noFill/>
                          <a:prstDash val="solid"/>
                          <a:miter lim="800000"/>
                        </a:ln>
                      </p:spPr>
                      <p:txBody>
                        <a:bodyPr vert="horz" wrap="square" lIns="68580" tIns="34290" rIns="68580" bIns="34290" numCol="1" anchor="t" anchorCtr="0" compatLnSpc="1"/>
                        <a:lstStyle/>
                        <a:p>
                          <a:endParaRPr lang="en-US" sz="1015"/>
                        </a:p>
                      </p:txBody>
                    </p:sp>
                    <p:grpSp>
                      <p:nvGrpSpPr>
                        <p:cNvPr id="276" name="组合 275"/>
                        <p:cNvGrpSpPr/>
                        <p:nvPr/>
                      </p:nvGrpSpPr>
                      <p:grpSpPr>
                        <a:xfrm>
                          <a:off x="6412346" y="3840348"/>
                          <a:ext cx="938086" cy="1619754"/>
                          <a:chOff x="6412346" y="3840348"/>
                          <a:chExt cx="938086" cy="1619754"/>
                        </a:xfrm>
                      </p:grpSpPr>
                      <p:sp>
                        <p:nvSpPr>
                          <p:cNvPr id="277" name="Line 8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7007864" y="3840348"/>
                            <a:ext cx="342568" cy="121416"/>
                          </a:xfrm>
                          <a:prstGeom prst="line">
                            <a:avLst/>
                          </a:prstGeom>
                          <a:noFill/>
                          <a:ln w="12700" cap="flat">
                            <a:solidFill>
                              <a:schemeClr val="bg1">
                                <a:alpha val="55000"/>
                              </a:schemeClr>
                            </a:solidFill>
                            <a:prstDash val="solid"/>
                            <a:miter lim="800000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68580" tIns="34290" rIns="68580" bIns="34290" numCol="1" anchor="t" anchorCtr="0" compatLnSpc="1"/>
                          <a:lstStyle/>
                          <a:p>
                            <a:endParaRPr lang="en-US" sz="1015"/>
                          </a:p>
                        </p:txBody>
                      </p:sp>
                      <p:grpSp>
                        <p:nvGrpSpPr>
                          <p:cNvPr id="278" name="组合 277"/>
                          <p:cNvGrpSpPr/>
                          <p:nvPr/>
                        </p:nvGrpSpPr>
                        <p:grpSpPr>
                          <a:xfrm>
                            <a:off x="6412346" y="4200261"/>
                            <a:ext cx="589564" cy="1259841"/>
                            <a:chOff x="6412346" y="4200261"/>
                            <a:chExt cx="589564" cy="1259841"/>
                          </a:xfrm>
                        </p:grpSpPr>
                        <p:sp>
                          <p:nvSpPr>
                            <p:cNvPr id="279" name="Line 7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6412346" y="5173037"/>
                              <a:ext cx="173452" cy="268850"/>
                            </a:xfrm>
                            <a:prstGeom prst="line">
                              <a:avLst/>
                            </a:prstGeom>
                            <a:noFill/>
                            <a:ln w="12700" cap="flat">
                              <a:solidFill>
                                <a:schemeClr val="bg1">
                                  <a:alpha val="55000"/>
                                </a:schemeClr>
                              </a:solidFill>
                              <a:prstDash val="solid"/>
                              <a:miter lim="800000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  <p:sp>
                          <p:nvSpPr>
                            <p:cNvPr id="280" name="Line 8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6501962" y="5090649"/>
                              <a:ext cx="219705" cy="130089"/>
                            </a:xfrm>
                            <a:prstGeom prst="line">
                              <a:avLst/>
                            </a:prstGeom>
                            <a:noFill/>
                            <a:ln w="12700" cap="flat">
                              <a:solidFill>
                                <a:schemeClr val="bg1">
                                  <a:alpha val="55000"/>
                                </a:schemeClr>
                              </a:solidFill>
                              <a:prstDash val="solid"/>
                              <a:miter lim="800000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  <p:grpSp>
                          <p:nvGrpSpPr>
                            <p:cNvPr id="281" name="组合 280"/>
                            <p:cNvGrpSpPr/>
                            <p:nvPr/>
                          </p:nvGrpSpPr>
                          <p:grpSpPr>
                            <a:xfrm>
                              <a:off x="6647186" y="4200261"/>
                              <a:ext cx="354724" cy="367141"/>
                              <a:chOff x="6647186" y="4200261"/>
                              <a:chExt cx="354724" cy="367141"/>
                            </a:xfrm>
                          </p:grpSpPr>
                          <p:sp>
                            <p:nvSpPr>
                              <p:cNvPr id="285" name="Line 8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6692758" y="4230616"/>
                                <a:ext cx="18791" cy="336786"/>
                              </a:xfrm>
                              <a:prstGeom prst="line">
                                <a:avLst/>
                              </a:prstGeom>
                              <a:noFill/>
                              <a:ln w="12700" cap="flat">
                                <a:solidFill>
                                  <a:schemeClr val="bg1">
                                    <a:alpha val="55000"/>
                                  </a:schemeClr>
                                </a:solidFill>
                                <a:prstDash val="solid"/>
                                <a:miter lim="800000"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vert="horz" wrap="square" lIns="68580" tIns="34290" rIns="68580" bIns="34290" numCol="1" anchor="t" anchorCtr="0" compatLnSpc="1"/>
                              <a:lstStyle/>
                              <a:p>
                                <a:endParaRPr lang="en-US" sz="1015"/>
                              </a:p>
                            </p:txBody>
                          </p:sp>
                          <p:sp>
                            <p:nvSpPr>
                              <p:cNvPr id="286" name="Line 8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6867656" y="4200261"/>
                                <a:ext cx="105516" cy="254396"/>
                              </a:xfrm>
                              <a:prstGeom prst="line">
                                <a:avLst/>
                              </a:prstGeom>
                              <a:noFill/>
                              <a:ln w="12700" cap="flat">
                                <a:solidFill>
                                  <a:schemeClr val="bg1">
                                    <a:alpha val="55000"/>
                                  </a:schemeClr>
                                </a:solidFill>
                                <a:prstDash val="solid"/>
                                <a:miter lim="800000"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vert="horz" wrap="square" lIns="68580" tIns="34290" rIns="68580" bIns="34290" numCol="1" anchor="t" anchorCtr="0" compatLnSpc="1"/>
                              <a:lstStyle/>
                              <a:p>
                                <a:endParaRPr lang="en-US" sz="1015"/>
                              </a:p>
                            </p:txBody>
                          </p:sp>
                          <p:sp>
                            <p:nvSpPr>
                              <p:cNvPr id="287" name="Oval 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920414" y="4392507"/>
                                <a:ext cx="81496" cy="8311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12700" cap="flat">
                                <a:noFill/>
                                <a:prstDash val="solid"/>
                                <a:miter lim="800000"/>
                              </a:ln>
                            </p:spPr>
                            <p:txBody>
                              <a:bodyPr vert="horz" wrap="square" lIns="68580" tIns="34290" rIns="68580" bIns="34290" numCol="1" anchor="t" anchorCtr="0" compatLnSpc="1"/>
                              <a:lstStyle/>
                              <a:p>
                                <a:endParaRPr lang="en-US" sz="1015"/>
                              </a:p>
                            </p:txBody>
                          </p:sp>
                          <p:sp>
                            <p:nvSpPr>
                              <p:cNvPr id="288" name="Oval 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647186" y="4286989"/>
                                <a:ext cx="81496" cy="8311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12700" cap="flat">
                                <a:noFill/>
                                <a:prstDash val="solid"/>
                                <a:miter lim="800000"/>
                              </a:ln>
                            </p:spPr>
                            <p:txBody>
                              <a:bodyPr vert="horz" wrap="square" lIns="68580" tIns="34290" rIns="68580" bIns="34290" numCol="1" anchor="t" anchorCtr="0" compatLnSpc="1"/>
                              <a:lstStyle/>
                              <a:p>
                                <a:endParaRPr lang="en-US" sz="1015"/>
                              </a:p>
                            </p:txBody>
                          </p:sp>
                        </p:grpSp>
                        <p:sp>
                          <p:nvSpPr>
                            <p:cNvPr id="282" name="Oval 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532240" y="5376992"/>
                              <a:ext cx="81496" cy="8311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12700" cap="flat">
                              <a:noFill/>
                              <a:prstDash val="solid"/>
                              <a:miter lim="800000"/>
                            </a:ln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  <p:sp>
                          <p:nvSpPr>
                            <p:cNvPr id="283" name="Oval 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692759" y="5179182"/>
                              <a:ext cx="81496" cy="8311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12700" cap="flat">
                              <a:noFill/>
                              <a:prstDash val="solid"/>
                              <a:miter lim="800000"/>
                            </a:ln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  <p:sp>
                          <p:nvSpPr>
                            <p:cNvPr id="284" name="Oval 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679199" y="4922238"/>
                              <a:ext cx="81496" cy="8311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12700" cap="flat">
                              <a:noFill/>
                              <a:prstDash val="solid"/>
                              <a:miter lim="800000"/>
                            </a:ln>
                          </p:spPr>
                          <p:txBody>
                            <a:bodyPr vert="horz" wrap="square" lIns="68580" tIns="34290" rIns="68580" bIns="34290" numCol="1" anchor="t" anchorCtr="0" compatLnSpc="1"/>
                            <a:lstStyle/>
                            <a:p>
                              <a:endParaRPr lang="en-US" sz="1015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256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9221" y="5190744"/>
                      <a:ext cx="81496" cy="8311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 cap="flat">
                      <a:noFill/>
                      <a:prstDash val="solid"/>
                      <a:miter lim="800000"/>
                    </a:ln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sp>
                  <p:nvSpPr>
                    <p:cNvPr id="257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89970" y="5390214"/>
                      <a:ext cx="81496" cy="8311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 cap="flat">
                      <a:noFill/>
                      <a:prstDash val="solid"/>
                      <a:miter lim="800000"/>
                    </a:ln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  <p:sp>
                  <p:nvSpPr>
                    <p:cNvPr id="258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53378" y="4986577"/>
                      <a:ext cx="81496" cy="8311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 cap="flat">
                      <a:noFill/>
                      <a:prstDash val="solid"/>
                      <a:miter lim="800000"/>
                    </a:ln>
                  </p:spPr>
                  <p:txBody>
                    <a:bodyPr vert="horz" wrap="square" lIns="68580" tIns="34290" rIns="68580" bIns="34290" numCol="1" anchor="t" anchorCtr="0" compatLnSpc="1"/>
                    <a:lstStyle/>
                    <a:p>
                      <a:endParaRPr lang="en-US" sz="1015"/>
                    </a:p>
                  </p:txBody>
                </p:sp>
              </p:grpSp>
            </p:grpSp>
          </p:grpSp>
        </p:grpSp>
        <p:sp>
          <p:nvSpPr>
            <p:cNvPr id="111" name="Oval 17"/>
            <p:cNvSpPr>
              <a:spLocks noChangeArrowheads="1"/>
            </p:cNvSpPr>
            <p:nvPr/>
          </p:nvSpPr>
          <p:spPr bwMode="auto">
            <a:xfrm>
              <a:off x="6363647" y="4556175"/>
              <a:ext cx="81496" cy="83110"/>
            </a:xfrm>
            <a:prstGeom prst="ellipse">
              <a:avLst/>
            </a:prstGeom>
            <a:solidFill>
              <a:schemeClr val="bg1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12" name="Oval 7"/>
            <p:cNvSpPr>
              <a:spLocks noChangeArrowheads="1"/>
            </p:cNvSpPr>
            <p:nvPr/>
          </p:nvSpPr>
          <p:spPr bwMode="auto">
            <a:xfrm>
              <a:off x="5641932" y="4060055"/>
              <a:ext cx="614308" cy="620090"/>
            </a:xfrm>
            <a:prstGeom prst="ellipse">
              <a:avLst/>
            </a:prstGeom>
            <a:solidFill>
              <a:srgbClr val="DAB96E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13" name="Oval 11"/>
            <p:cNvSpPr>
              <a:spLocks noChangeArrowheads="1"/>
            </p:cNvSpPr>
            <p:nvPr/>
          </p:nvSpPr>
          <p:spPr bwMode="auto">
            <a:xfrm>
              <a:off x="6582906" y="3146543"/>
              <a:ext cx="354131" cy="359913"/>
            </a:xfrm>
            <a:prstGeom prst="ellipse">
              <a:avLst/>
            </a:prstGeom>
            <a:solidFill>
              <a:srgbClr val="DAB96E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14" name="Oval 12"/>
            <p:cNvSpPr>
              <a:spLocks noChangeArrowheads="1"/>
            </p:cNvSpPr>
            <p:nvPr/>
          </p:nvSpPr>
          <p:spPr bwMode="auto">
            <a:xfrm>
              <a:off x="6470162" y="3690024"/>
              <a:ext cx="537700" cy="543482"/>
            </a:xfrm>
            <a:prstGeom prst="ellipse">
              <a:avLst/>
            </a:prstGeom>
            <a:solidFill>
              <a:srgbClr val="DAB96E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115" name="Oval 13"/>
            <p:cNvSpPr>
              <a:spLocks noChangeArrowheads="1"/>
            </p:cNvSpPr>
            <p:nvPr/>
          </p:nvSpPr>
          <p:spPr bwMode="auto">
            <a:xfrm>
              <a:off x="5686740" y="3065599"/>
              <a:ext cx="601299" cy="607081"/>
            </a:xfrm>
            <a:prstGeom prst="ellipse">
              <a:avLst/>
            </a:prstGeom>
            <a:solidFill>
              <a:srgbClr val="DAB96E"/>
            </a:solidFill>
            <a:ln w="1270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4877299" y="2727367"/>
              <a:ext cx="238496" cy="241387"/>
              <a:chOff x="4877299" y="2727367"/>
              <a:chExt cx="238496" cy="241387"/>
            </a:xfrm>
          </p:grpSpPr>
          <p:sp>
            <p:nvSpPr>
              <p:cNvPr id="229" name="Oval 24"/>
              <p:cNvSpPr>
                <a:spLocks noChangeArrowheads="1"/>
              </p:cNvSpPr>
              <p:nvPr/>
            </p:nvSpPr>
            <p:spPr bwMode="auto">
              <a:xfrm>
                <a:off x="4877299" y="2727367"/>
                <a:ext cx="238496" cy="24138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30" name="Freeform 101"/>
              <p:cNvSpPr>
                <a:spLocks noEditPoints="1"/>
              </p:cNvSpPr>
              <p:nvPr/>
            </p:nvSpPr>
            <p:spPr bwMode="auto">
              <a:xfrm>
                <a:off x="4936897" y="2788607"/>
                <a:ext cx="119300" cy="118906"/>
              </a:xfrm>
              <a:custGeom>
                <a:avLst/>
                <a:gdLst>
                  <a:gd name="T0" fmla="*/ 122 w 128"/>
                  <a:gd name="T1" fmla="*/ 36 h 128"/>
                  <a:gd name="T2" fmla="*/ 128 w 128"/>
                  <a:gd name="T3" fmla="*/ 21 h 128"/>
                  <a:gd name="T4" fmla="*/ 122 w 128"/>
                  <a:gd name="T5" fmla="*/ 6 h 128"/>
                  <a:gd name="T6" fmla="*/ 107 w 128"/>
                  <a:gd name="T7" fmla="*/ 0 h 128"/>
                  <a:gd name="T8" fmla="*/ 92 w 128"/>
                  <a:gd name="T9" fmla="*/ 6 h 128"/>
                  <a:gd name="T10" fmla="*/ 91 w 128"/>
                  <a:gd name="T11" fmla="*/ 8 h 128"/>
                  <a:gd name="T12" fmla="*/ 24 w 128"/>
                  <a:gd name="T13" fmla="*/ 81 h 128"/>
                  <a:gd name="T14" fmla="*/ 24 w 128"/>
                  <a:gd name="T15" fmla="*/ 84 h 128"/>
                  <a:gd name="T16" fmla="*/ 25 w 128"/>
                  <a:gd name="T17" fmla="*/ 85 h 128"/>
                  <a:gd name="T18" fmla="*/ 2 w 128"/>
                  <a:gd name="T19" fmla="*/ 97 h 128"/>
                  <a:gd name="T20" fmla="*/ 1 w 128"/>
                  <a:gd name="T21" fmla="*/ 97 h 128"/>
                  <a:gd name="T22" fmla="*/ 0 w 128"/>
                  <a:gd name="T23" fmla="*/ 99 h 128"/>
                  <a:gd name="T24" fmla="*/ 0 w 128"/>
                  <a:gd name="T25" fmla="*/ 126 h 128"/>
                  <a:gd name="T26" fmla="*/ 1 w 128"/>
                  <a:gd name="T27" fmla="*/ 127 h 128"/>
                  <a:gd name="T28" fmla="*/ 2 w 128"/>
                  <a:gd name="T29" fmla="*/ 128 h 128"/>
                  <a:gd name="T30" fmla="*/ 29 w 128"/>
                  <a:gd name="T31" fmla="*/ 128 h 128"/>
                  <a:gd name="T32" fmla="*/ 29 w 128"/>
                  <a:gd name="T33" fmla="*/ 128 h 128"/>
                  <a:gd name="T34" fmla="*/ 31 w 128"/>
                  <a:gd name="T35" fmla="*/ 127 h 128"/>
                  <a:gd name="T36" fmla="*/ 31 w 128"/>
                  <a:gd name="T37" fmla="*/ 127 h 128"/>
                  <a:gd name="T38" fmla="*/ 43 w 128"/>
                  <a:gd name="T39" fmla="*/ 103 h 128"/>
                  <a:gd name="T40" fmla="*/ 44 w 128"/>
                  <a:gd name="T41" fmla="*/ 104 h 128"/>
                  <a:gd name="T42" fmla="*/ 47 w 128"/>
                  <a:gd name="T43" fmla="*/ 104 h 128"/>
                  <a:gd name="T44" fmla="*/ 120 w 128"/>
                  <a:gd name="T45" fmla="*/ 38 h 128"/>
                  <a:gd name="T46" fmla="*/ 122 w 128"/>
                  <a:gd name="T47" fmla="*/ 36 h 128"/>
                  <a:gd name="T48" fmla="*/ 28 w 128"/>
                  <a:gd name="T49" fmla="*/ 123 h 128"/>
                  <a:gd name="T50" fmla="*/ 5 w 128"/>
                  <a:gd name="T51" fmla="*/ 123 h 128"/>
                  <a:gd name="T52" fmla="*/ 5 w 128"/>
                  <a:gd name="T53" fmla="*/ 100 h 128"/>
                  <a:gd name="T54" fmla="*/ 29 w 128"/>
                  <a:gd name="T55" fmla="*/ 88 h 128"/>
                  <a:gd name="T56" fmla="*/ 33 w 128"/>
                  <a:gd name="T57" fmla="*/ 92 h 128"/>
                  <a:gd name="T58" fmla="*/ 20 w 128"/>
                  <a:gd name="T59" fmla="*/ 105 h 128"/>
                  <a:gd name="T60" fmla="*/ 20 w 128"/>
                  <a:gd name="T61" fmla="*/ 108 h 128"/>
                  <a:gd name="T62" fmla="*/ 23 w 128"/>
                  <a:gd name="T63" fmla="*/ 108 h 128"/>
                  <a:gd name="T64" fmla="*/ 36 w 128"/>
                  <a:gd name="T65" fmla="*/ 95 h 128"/>
                  <a:gd name="T66" fmla="*/ 40 w 128"/>
                  <a:gd name="T67" fmla="*/ 99 h 128"/>
                  <a:gd name="T68" fmla="*/ 28 w 128"/>
                  <a:gd name="T69" fmla="*/ 123 h 128"/>
                  <a:gd name="T70" fmla="*/ 117 w 128"/>
                  <a:gd name="T71" fmla="*/ 34 h 128"/>
                  <a:gd name="T72" fmla="*/ 46 w 128"/>
                  <a:gd name="T73" fmla="*/ 99 h 128"/>
                  <a:gd name="T74" fmla="*/ 29 w 128"/>
                  <a:gd name="T75" fmla="*/ 82 h 128"/>
                  <a:gd name="T76" fmla="*/ 94 w 128"/>
                  <a:gd name="T77" fmla="*/ 11 h 128"/>
                  <a:gd name="T78" fmla="*/ 95 w 128"/>
                  <a:gd name="T79" fmla="*/ 9 h 128"/>
                  <a:gd name="T80" fmla="*/ 107 w 128"/>
                  <a:gd name="T81" fmla="*/ 5 h 128"/>
                  <a:gd name="T82" fmla="*/ 119 w 128"/>
                  <a:gd name="T83" fmla="*/ 9 h 128"/>
                  <a:gd name="T84" fmla="*/ 119 w 128"/>
                  <a:gd name="T85" fmla="*/ 33 h 128"/>
                  <a:gd name="T86" fmla="*/ 117 w 128"/>
                  <a:gd name="T87" fmla="*/ 3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8" h="128">
                    <a:moveTo>
                      <a:pt x="122" y="36"/>
                    </a:moveTo>
                    <a:cubicBezTo>
                      <a:pt x="126" y="32"/>
                      <a:pt x="128" y="27"/>
                      <a:pt x="128" y="21"/>
                    </a:cubicBezTo>
                    <a:cubicBezTo>
                      <a:pt x="128" y="16"/>
                      <a:pt x="126" y="10"/>
                      <a:pt x="122" y="6"/>
                    </a:cubicBezTo>
                    <a:cubicBezTo>
                      <a:pt x="118" y="2"/>
                      <a:pt x="112" y="0"/>
                      <a:pt x="107" y="0"/>
                    </a:cubicBezTo>
                    <a:cubicBezTo>
                      <a:pt x="101" y="0"/>
                      <a:pt x="96" y="2"/>
                      <a:pt x="92" y="6"/>
                    </a:cubicBezTo>
                    <a:cubicBezTo>
                      <a:pt x="91" y="7"/>
                      <a:pt x="91" y="7"/>
                      <a:pt x="91" y="8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3" y="82"/>
                      <a:pt x="23" y="83"/>
                      <a:pt x="24" y="84"/>
                    </a:cubicBezTo>
                    <a:cubicBezTo>
                      <a:pt x="25" y="85"/>
                      <a:pt x="25" y="85"/>
                      <a:pt x="25" y="85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0" y="98"/>
                      <a:pt x="0" y="98"/>
                      <a:pt x="0" y="99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26"/>
                      <a:pt x="0" y="127"/>
                      <a:pt x="1" y="127"/>
                    </a:cubicBezTo>
                    <a:cubicBezTo>
                      <a:pt x="1" y="128"/>
                      <a:pt x="2" y="128"/>
                      <a:pt x="2" y="128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30" y="128"/>
                      <a:pt x="30" y="128"/>
                      <a:pt x="31" y="127"/>
                    </a:cubicBezTo>
                    <a:cubicBezTo>
                      <a:pt x="31" y="127"/>
                      <a:pt x="31" y="127"/>
                      <a:pt x="31" y="127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4" y="104"/>
                      <a:pt x="44" y="104"/>
                      <a:pt x="44" y="104"/>
                    </a:cubicBezTo>
                    <a:cubicBezTo>
                      <a:pt x="45" y="105"/>
                      <a:pt x="46" y="105"/>
                      <a:pt x="47" y="104"/>
                    </a:cubicBezTo>
                    <a:cubicBezTo>
                      <a:pt x="120" y="38"/>
                      <a:pt x="120" y="38"/>
                      <a:pt x="120" y="38"/>
                    </a:cubicBezTo>
                    <a:cubicBezTo>
                      <a:pt x="121" y="37"/>
                      <a:pt x="121" y="37"/>
                      <a:pt x="122" y="36"/>
                    </a:cubicBezTo>
                    <a:close/>
                    <a:moveTo>
                      <a:pt x="28" y="123"/>
                    </a:moveTo>
                    <a:cubicBezTo>
                      <a:pt x="5" y="123"/>
                      <a:pt x="5" y="123"/>
                      <a:pt x="5" y="123"/>
                    </a:cubicBezTo>
                    <a:cubicBezTo>
                      <a:pt x="5" y="100"/>
                      <a:pt x="5" y="100"/>
                      <a:pt x="5" y="100"/>
                    </a:cubicBezTo>
                    <a:cubicBezTo>
                      <a:pt x="29" y="88"/>
                      <a:pt x="29" y="88"/>
                      <a:pt x="29" y="88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19" y="106"/>
                      <a:pt x="19" y="108"/>
                      <a:pt x="20" y="108"/>
                    </a:cubicBezTo>
                    <a:cubicBezTo>
                      <a:pt x="20" y="109"/>
                      <a:pt x="22" y="109"/>
                      <a:pt x="23" y="108"/>
                    </a:cubicBezTo>
                    <a:cubicBezTo>
                      <a:pt x="36" y="95"/>
                      <a:pt x="36" y="95"/>
                      <a:pt x="36" y="95"/>
                    </a:cubicBezTo>
                    <a:cubicBezTo>
                      <a:pt x="40" y="99"/>
                      <a:pt x="40" y="99"/>
                      <a:pt x="40" y="99"/>
                    </a:cubicBezTo>
                    <a:lnTo>
                      <a:pt x="28" y="123"/>
                    </a:lnTo>
                    <a:close/>
                    <a:moveTo>
                      <a:pt x="117" y="34"/>
                    </a:moveTo>
                    <a:cubicBezTo>
                      <a:pt x="46" y="99"/>
                      <a:pt x="46" y="99"/>
                      <a:pt x="46" y="99"/>
                    </a:cubicBezTo>
                    <a:cubicBezTo>
                      <a:pt x="29" y="82"/>
                      <a:pt x="29" y="82"/>
                      <a:pt x="29" y="82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94" y="10"/>
                      <a:pt x="95" y="10"/>
                      <a:pt x="95" y="9"/>
                    </a:cubicBezTo>
                    <a:cubicBezTo>
                      <a:pt x="98" y="6"/>
                      <a:pt x="102" y="5"/>
                      <a:pt x="107" y="5"/>
                    </a:cubicBezTo>
                    <a:cubicBezTo>
                      <a:pt x="111" y="5"/>
                      <a:pt x="115" y="6"/>
                      <a:pt x="119" y="9"/>
                    </a:cubicBezTo>
                    <a:cubicBezTo>
                      <a:pt x="125" y="16"/>
                      <a:pt x="125" y="26"/>
                      <a:pt x="119" y="33"/>
                    </a:cubicBezTo>
                    <a:cubicBezTo>
                      <a:pt x="118" y="33"/>
                      <a:pt x="118" y="34"/>
                      <a:pt x="117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sp>
          <p:nvSpPr>
            <p:cNvPr id="117" name="Freeform 103"/>
            <p:cNvSpPr>
              <a:spLocks noEditPoints="1"/>
            </p:cNvSpPr>
            <p:nvPr/>
          </p:nvSpPr>
          <p:spPr bwMode="auto">
            <a:xfrm flipH="1" flipV="1">
              <a:off x="6689457" y="3256218"/>
              <a:ext cx="141028" cy="140562"/>
            </a:xfrm>
            <a:custGeom>
              <a:avLst/>
              <a:gdLst>
                <a:gd name="T0" fmla="*/ 23 w 128"/>
                <a:gd name="T1" fmla="*/ 128 h 128"/>
                <a:gd name="T2" fmla="*/ 23 w 128"/>
                <a:gd name="T3" fmla="*/ 128 h 128"/>
                <a:gd name="T4" fmla="*/ 25 w 128"/>
                <a:gd name="T5" fmla="*/ 127 h 128"/>
                <a:gd name="T6" fmla="*/ 123 w 128"/>
                <a:gd name="T7" fmla="*/ 29 h 128"/>
                <a:gd name="T8" fmla="*/ 128 w 128"/>
                <a:gd name="T9" fmla="*/ 17 h 128"/>
                <a:gd name="T10" fmla="*/ 123 w 128"/>
                <a:gd name="T11" fmla="*/ 5 h 128"/>
                <a:gd name="T12" fmla="*/ 111 w 128"/>
                <a:gd name="T13" fmla="*/ 0 h 128"/>
                <a:gd name="T14" fmla="*/ 99 w 128"/>
                <a:gd name="T15" fmla="*/ 5 h 128"/>
                <a:gd name="T16" fmla="*/ 1 w 128"/>
                <a:gd name="T17" fmla="*/ 103 h 128"/>
                <a:gd name="T18" fmla="*/ 0 w 128"/>
                <a:gd name="T19" fmla="*/ 105 h 128"/>
                <a:gd name="T20" fmla="*/ 0 w 128"/>
                <a:gd name="T21" fmla="*/ 105 h 128"/>
                <a:gd name="T22" fmla="*/ 0 w 128"/>
                <a:gd name="T23" fmla="*/ 126 h 128"/>
                <a:gd name="T24" fmla="*/ 1 w 128"/>
                <a:gd name="T25" fmla="*/ 127 h 128"/>
                <a:gd name="T26" fmla="*/ 2 w 128"/>
                <a:gd name="T27" fmla="*/ 128 h 128"/>
                <a:gd name="T28" fmla="*/ 23 w 128"/>
                <a:gd name="T29" fmla="*/ 128 h 128"/>
                <a:gd name="T30" fmla="*/ 99 w 128"/>
                <a:gd name="T31" fmla="*/ 11 h 128"/>
                <a:gd name="T32" fmla="*/ 102 w 128"/>
                <a:gd name="T33" fmla="*/ 8 h 128"/>
                <a:gd name="T34" fmla="*/ 120 w 128"/>
                <a:gd name="T35" fmla="*/ 8 h 128"/>
                <a:gd name="T36" fmla="*/ 123 w 128"/>
                <a:gd name="T37" fmla="*/ 17 h 128"/>
                <a:gd name="T38" fmla="*/ 120 w 128"/>
                <a:gd name="T39" fmla="*/ 26 h 128"/>
                <a:gd name="T40" fmla="*/ 116 w 128"/>
                <a:gd name="T41" fmla="*/ 30 h 128"/>
                <a:gd name="T42" fmla="*/ 98 w 128"/>
                <a:gd name="T43" fmla="*/ 12 h 128"/>
                <a:gd name="T44" fmla="*/ 99 w 128"/>
                <a:gd name="T45" fmla="*/ 11 h 128"/>
                <a:gd name="T46" fmla="*/ 95 w 128"/>
                <a:gd name="T47" fmla="*/ 15 h 128"/>
                <a:gd name="T48" fmla="*/ 113 w 128"/>
                <a:gd name="T49" fmla="*/ 33 h 128"/>
                <a:gd name="T50" fmla="*/ 106 w 128"/>
                <a:gd name="T51" fmla="*/ 40 h 128"/>
                <a:gd name="T52" fmla="*/ 88 w 128"/>
                <a:gd name="T53" fmla="*/ 22 h 128"/>
                <a:gd name="T54" fmla="*/ 95 w 128"/>
                <a:gd name="T55" fmla="*/ 15 h 128"/>
                <a:gd name="T56" fmla="*/ 5 w 128"/>
                <a:gd name="T57" fmla="*/ 105 h 128"/>
                <a:gd name="T58" fmla="*/ 84 w 128"/>
                <a:gd name="T59" fmla="*/ 27 h 128"/>
                <a:gd name="T60" fmla="*/ 85 w 128"/>
                <a:gd name="T61" fmla="*/ 26 h 128"/>
                <a:gd name="T62" fmla="*/ 102 w 128"/>
                <a:gd name="T63" fmla="*/ 43 h 128"/>
                <a:gd name="T64" fmla="*/ 22 w 128"/>
                <a:gd name="T65" fmla="*/ 123 h 128"/>
                <a:gd name="T66" fmla="*/ 5 w 128"/>
                <a:gd name="T67" fmla="*/ 123 h 128"/>
                <a:gd name="T68" fmla="*/ 5 w 128"/>
                <a:gd name="T69" fmla="*/ 106 h 128"/>
                <a:gd name="T70" fmla="*/ 5 w 128"/>
                <a:gd name="T71" fmla="*/ 10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8" h="128">
                  <a:moveTo>
                    <a:pt x="23" y="128"/>
                  </a:moveTo>
                  <a:cubicBezTo>
                    <a:pt x="23" y="128"/>
                    <a:pt x="23" y="128"/>
                    <a:pt x="23" y="128"/>
                  </a:cubicBezTo>
                  <a:cubicBezTo>
                    <a:pt x="24" y="128"/>
                    <a:pt x="24" y="128"/>
                    <a:pt x="25" y="127"/>
                  </a:cubicBezTo>
                  <a:cubicBezTo>
                    <a:pt x="26" y="126"/>
                    <a:pt x="122" y="30"/>
                    <a:pt x="123" y="29"/>
                  </a:cubicBezTo>
                  <a:cubicBezTo>
                    <a:pt x="126" y="26"/>
                    <a:pt x="128" y="22"/>
                    <a:pt x="128" y="17"/>
                  </a:cubicBezTo>
                  <a:cubicBezTo>
                    <a:pt x="128" y="13"/>
                    <a:pt x="126" y="8"/>
                    <a:pt x="123" y="5"/>
                  </a:cubicBezTo>
                  <a:cubicBezTo>
                    <a:pt x="120" y="2"/>
                    <a:pt x="115" y="0"/>
                    <a:pt x="111" y="0"/>
                  </a:cubicBezTo>
                  <a:cubicBezTo>
                    <a:pt x="106" y="0"/>
                    <a:pt x="102" y="2"/>
                    <a:pt x="99" y="5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0" y="104"/>
                    <a:pt x="0" y="104"/>
                    <a:pt x="0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0" y="127"/>
                    <a:pt x="1" y="127"/>
                  </a:cubicBezTo>
                  <a:cubicBezTo>
                    <a:pt x="1" y="128"/>
                    <a:pt x="2" y="128"/>
                    <a:pt x="2" y="128"/>
                  </a:cubicBezTo>
                  <a:lnTo>
                    <a:pt x="23" y="128"/>
                  </a:lnTo>
                  <a:close/>
                  <a:moveTo>
                    <a:pt x="99" y="11"/>
                  </a:moveTo>
                  <a:cubicBezTo>
                    <a:pt x="101" y="9"/>
                    <a:pt x="102" y="8"/>
                    <a:pt x="102" y="8"/>
                  </a:cubicBezTo>
                  <a:cubicBezTo>
                    <a:pt x="107" y="3"/>
                    <a:pt x="115" y="3"/>
                    <a:pt x="120" y="8"/>
                  </a:cubicBezTo>
                  <a:cubicBezTo>
                    <a:pt x="122" y="11"/>
                    <a:pt x="123" y="14"/>
                    <a:pt x="123" y="17"/>
                  </a:cubicBezTo>
                  <a:cubicBezTo>
                    <a:pt x="123" y="20"/>
                    <a:pt x="122" y="24"/>
                    <a:pt x="120" y="26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98" y="12"/>
                    <a:pt x="98" y="12"/>
                    <a:pt x="98" y="12"/>
                  </a:cubicBezTo>
                  <a:lnTo>
                    <a:pt x="99" y="11"/>
                  </a:lnTo>
                  <a:close/>
                  <a:moveTo>
                    <a:pt x="95" y="15"/>
                  </a:moveTo>
                  <a:cubicBezTo>
                    <a:pt x="113" y="33"/>
                    <a:pt x="113" y="33"/>
                    <a:pt x="113" y="33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88" y="22"/>
                    <a:pt x="88" y="22"/>
                    <a:pt x="88" y="22"/>
                  </a:cubicBezTo>
                  <a:lnTo>
                    <a:pt x="95" y="15"/>
                  </a:lnTo>
                  <a:close/>
                  <a:moveTo>
                    <a:pt x="5" y="105"/>
                  </a:moveTo>
                  <a:cubicBezTo>
                    <a:pt x="13" y="98"/>
                    <a:pt x="58" y="53"/>
                    <a:pt x="84" y="27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22" y="123"/>
                    <a:pt x="22" y="123"/>
                    <a:pt x="22" y="123"/>
                  </a:cubicBezTo>
                  <a:cubicBezTo>
                    <a:pt x="5" y="123"/>
                    <a:pt x="5" y="123"/>
                    <a:pt x="5" y="123"/>
                  </a:cubicBezTo>
                  <a:cubicBezTo>
                    <a:pt x="5" y="106"/>
                    <a:pt x="5" y="106"/>
                    <a:pt x="5" y="106"/>
                  </a:cubicBezTo>
                  <a:lnTo>
                    <a:pt x="5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8" name="Freeform 104"/>
            <p:cNvSpPr>
              <a:spLocks noEditPoints="1"/>
            </p:cNvSpPr>
            <p:nvPr/>
          </p:nvSpPr>
          <p:spPr bwMode="auto">
            <a:xfrm>
              <a:off x="6620814" y="3813409"/>
              <a:ext cx="236397" cy="296713"/>
            </a:xfrm>
            <a:custGeom>
              <a:avLst/>
              <a:gdLst>
                <a:gd name="T0" fmla="*/ 87 w 103"/>
                <a:gd name="T1" fmla="*/ 99 h 129"/>
                <a:gd name="T2" fmla="*/ 87 w 103"/>
                <a:gd name="T3" fmla="*/ 30 h 129"/>
                <a:gd name="T4" fmla="*/ 99 w 103"/>
                <a:gd name="T5" fmla="*/ 18 h 129"/>
                <a:gd name="T6" fmla="*/ 99 w 103"/>
                <a:gd name="T7" fmla="*/ 4 h 129"/>
                <a:gd name="T8" fmla="*/ 85 w 103"/>
                <a:gd name="T9" fmla="*/ 4 h 129"/>
                <a:gd name="T10" fmla="*/ 73 w 103"/>
                <a:gd name="T11" fmla="*/ 16 h 129"/>
                <a:gd name="T12" fmla="*/ 6 w 103"/>
                <a:gd name="T13" fmla="*/ 16 h 129"/>
                <a:gd name="T14" fmla="*/ 0 w 103"/>
                <a:gd name="T15" fmla="*/ 22 h 129"/>
                <a:gd name="T16" fmla="*/ 0 w 103"/>
                <a:gd name="T17" fmla="*/ 123 h 129"/>
                <a:gd name="T18" fmla="*/ 6 w 103"/>
                <a:gd name="T19" fmla="*/ 129 h 129"/>
                <a:gd name="T20" fmla="*/ 57 w 103"/>
                <a:gd name="T21" fmla="*/ 129 h 129"/>
                <a:gd name="T22" fmla="*/ 58 w 103"/>
                <a:gd name="T23" fmla="*/ 128 h 129"/>
                <a:gd name="T24" fmla="*/ 86 w 103"/>
                <a:gd name="T25" fmla="*/ 101 h 129"/>
                <a:gd name="T26" fmla="*/ 87 w 103"/>
                <a:gd name="T27" fmla="*/ 99 h 129"/>
                <a:gd name="T28" fmla="*/ 88 w 103"/>
                <a:gd name="T29" fmla="*/ 7 h 129"/>
                <a:gd name="T30" fmla="*/ 92 w 103"/>
                <a:gd name="T31" fmla="*/ 6 h 129"/>
                <a:gd name="T32" fmla="*/ 96 w 103"/>
                <a:gd name="T33" fmla="*/ 7 h 129"/>
                <a:gd name="T34" fmla="*/ 97 w 103"/>
                <a:gd name="T35" fmla="*/ 11 h 129"/>
                <a:gd name="T36" fmla="*/ 96 w 103"/>
                <a:gd name="T37" fmla="*/ 14 h 129"/>
                <a:gd name="T38" fmla="*/ 47 w 103"/>
                <a:gd name="T39" fmla="*/ 62 h 129"/>
                <a:gd name="T40" fmla="*/ 40 w 103"/>
                <a:gd name="T41" fmla="*/ 62 h 129"/>
                <a:gd name="T42" fmla="*/ 40 w 103"/>
                <a:gd name="T43" fmla="*/ 55 h 129"/>
                <a:gd name="T44" fmla="*/ 88 w 103"/>
                <a:gd name="T45" fmla="*/ 7 h 129"/>
                <a:gd name="T46" fmla="*/ 57 w 103"/>
                <a:gd name="T47" fmla="*/ 123 h 129"/>
                <a:gd name="T48" fmla="*/ 57 w 103"/>
                <a:gd name="T49" fmla="*/ 99 h 129"/>
                <a:gd name="T50" fmla="*/ 81 w 103"/>
                <a:gd name="T51" fmla="*/ 99 h 129"/>
                <a:gd name="T52" fmla="*/ 57 w 103"/>
                <a:gd name="T53" fmla="*/ 123 h 129"/>
                <a:gd name="T54" fmla="*/ 82 w 103"/>
                <a:gd name="T55" fmla="*/ 95 h 129"/>
                <a:gd name="T56" fmla="*/ 58 w 103"/>
                <a:gd name="T57" fmla="*/ 95 h 129"/>
                <a:gd name="T58" fmla="*/ 52 w 103"/>
                <a:gd name="T59" fmla="*/ 101 h 129"/>
                <a:gd name="T60" fmla="*/ 52 w 103"/>
                <a:gd name="T61" fmla="*/ 124 h 129"/>
                <a:gd name="T62" fmla="*/ 5 w 103"/>
                <a:gd name="T63" fmla="*/ 124 h 129"/>
                <a:gd name="T64" fmla="*/ 5 w 103"/>
                <a:gd name="T65" fmla="*/ 20 h 129"/>
                <a:gd name="T66" fmla="*/ 68 w 103"/>
                <a:gd name="T67" fmla="*/ 20 h 129"/>
                <a:gd name="T68" fmla="*/ 36 w 103"/>
                <a:gd name="T69" fmla="*/ 53 h 129"/>
                <a:gd name="T70" fmla="*/ 36 w 103"/>
                <a:gd name="T71" fmla="*/ 54 h 129"/>
                <a:gd name="T72" fmla="*/ 36 w 103"/>
                <a:gd name="T73" fmla="*/ 65 h 129"/>
                <a:gd name="T74" fmla="*/ 36 w 103"/>
                <a:gd name="T75" fmla="*/ 66 h 129"/>
                <a:gd name="T76" fmla="*/ 38 w 103"/>
                <a:gd name="T77" fmla="*/ 67 h 129"/>
                <a:gd name="T78" fmla="*/ 48 w 103"/>
                <a:gd name="T79" fmla="*/ 67 h 129"/>
                <a:gd name="T80" fmla="*/ 50 w 103"/>
                <a:gd name="T81" fmla="*/ 66 h 129"/>
                <a:gd name="T82" fmla="*/ 50 w 103"/>
                <a:gd name="T83" fmla="*/ 66 h 129"/>
                <a:gd name="T84" fmla="*/ 82 w 103"/>
                <a:gd name="T85" fmla="*/ 34 h 129"/>
                <a:gd name="T86" fmla="*/ 82 w 103"/>
                <a:gd name="T87" fmla="*/ 9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3" h="129">
                  <a:moveTo>
                    <a:pt x="87" y="99"/>
                  </a:moveTo>
                  <a:cubicBezTo>
                    <a:pt x="87" y="30"/>
                    <a:pt x="87" y="30"/>
                    <a:pt x="87" y="30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103" y="14"/>
                    <a:pt x="103" y="8"/>
                    <a:pt x="99" y="4"/>
                  </a:cubicBezTo>
                  <a:cubicBezTo>
                    <a:pt x="95" y="0"/>
                    <a:pt x="89" y="0"/>
                    <a:pt x="85" y="4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" y="16"/>
                    <a:pt x="0" y="18"/>
                    <a:pt x="0" y="22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6"/>
                    <a:pt x="3" y="129"/>
                    <a:pt x="6" y="129"/>
                  </a:cubicBezTo>
                  <a:cubicBezTo>
                    <a:pt x="57" y="129"/>
                    <a:pt x="57" y="129"/>
                    <a:pt x="57" y="129"/>
                  </a:cubicBezTo>
                  <a:cubicBezTo>
                    <a:pt x="57" y="129"/>
                    <a:pt x="58" y="129"/>
                    <a:pt x="58" y="128"/>
                  </a:cubicBezTo>
                  <a:cubicBezTo>
                    <a:pt x="86" y="101"/>
                    <a:pt x="86" y="101"/>
                    <a:pt x="86" y="101"/>
                  </a:cubicBezTo>
                  <a:cubicBezTo>
                    <a:pt x="86" y="101"/>
                    <a:pt x="87" y="100"/>
                    <a:pt x="87" y="99"/>
                  </a:cubicBezTo>
                  <a:close/>
                  <a:moveTo>
                    <a:pt x="88" y="7"/>
                  </a:moveTo>
                  <a:cubicBezTo>
                    <a:pt x="90" y="6"/>
                    <a:pt x="91" y="6"/>
                    <a:pt x="92" y="6"/>
                  </a:cubicBezTo>
                  <a:cubicBezTo>
                    <a:pt x="93" y="6"/>
                    <a:pt x="94" y="6"/>
                    <a:pt x="96" y="7"/>
                  </a:cubicBezTo>
                  <a:cubicBezTo>
                    <a:pt x="96" y="8"/>
                    <a:pt x="97" y="9"/>
                    <a:pt x="97" y="11"/>
                  </a:cubicBezTo>
                  <a:cubicBezTo>
                    <a:pt x="97" y="12"/>
                    <a:pt x="96" y="13"/>
                    <a:pt x="96" y="14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55"/>
                    <a:pt x="40" y="55"/>
                    <a:pt x="40" y="55"/>
                  </a:cubicBezTo>
                  <a:lnTo>
                    <a:pt x="88" y="7"/>
                  </a:lnTo>
                  <a:close/>
                  <a:moveTo>
                    <a:pt x="57" y="123"/>
                  </a:moveTo>
                  <a:cubicBezTo>
                    <a:pt x="57" y="99"/>
                    <a:pt x="57" y="99"/>
                    <a:pt x="57" y="99"/>
                  </a:cubicBezTo>
                  <a:cubicBezTo>
                    <a:pt x="81" y="99"/>
                    <a:pt x="81" y="99"/>
                    <a:pt x="81" y="99"/>
                  </a:cubicBezTo>
                  <a:lnTo>
                    <a:pt x="57" y="123"/>
                  </a:lnTo>
                  <a:close/>
                  <a:moveTo>
                    <a:pt x="82" y="95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5" y="95"/>
                    <a:pt x="52" y="97"/>
                    <a:pt x="52" y="101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" y="124"/>
                    <a:pt x="5" y="124"/>
                    <a:pt x="5" y="124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6" y="53"/>
                    <a:pt x="36" y="54"/>
                    <a:pt x="36" y="54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6"/>
                    <a:pt x="36" y="66"/>
                  </a:cubicBezTo>
                  <a:cubicBezTo>
                    <a:pt x="37" y="67"/>
                    <a:pt x="37" y="67"/>
                    <a:pt x="3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9" y="67"/>
                    <a:pt x="49" y="67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82" y="34"/>
                    <a:pt x="82" y="34"/>
                    <a:pt x="82" y="34"/>
                  </a:cubicBezTo>
                  <a:lnTo>
                    <a:pt x="82" y="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grpSp>
          <p:nvGrpSpPr>
            <p:cNvPr id="119" name="组合 118"/>
            <p:cNvGrpSpPr/>
            <p:nvPr/>
          </p:nvGrpSpPr>
          <p:grpSpPr>
            <a:xfrm>
              <a:off x="5682404" y="2445509"/>
              <a:ext cx="276078" cy="281859"/>
              <a:chOff x="5682404" y="2445509"/>
              <a:chExt cx="276078" cy="281859"/>
            </a:xfrm>
          </p:grpSpPr>
          <p:sp>
            <p:nvSpPr>
              <p:cNvPr id="227" name="Oval 21"/>
              <p:cNvSpPr>
                <a:spLocks noChangeArrowheads="1"/>
              </p:cNvSpPr>
              <p:nvPr/>
            </p:nvSpPr>
            <p:spPr bwMode="auto">
              <a:xfrm>
                <a:off x="5682404" y="2445509"/>
                <a:ext cx="276078" cy="281859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28" name="Freeform 105"/>
              <p:cNvSpPr>
                <a:spLocks noEditPoints="1"/>
              </p:cNvSpPr>
              <p:nvPr/>
            </p:nvSpPr>
            <p:spPr bwMode="auto">
              <a:xfrm>
                <a:off x="5751092" y="2524640"/>
                <a:ext cx="138703" cy="123596"/>
              </a:xfrm>
              <a:custGeom>
                <a:avLst/>
                <a:gdLst>
                  <a:gd name="T0" fmla="*/ 101 w 128"/>
                  <a:gd name="T1" fmla="*/ 41 h 114"/>
                  <a:gd name="T2" fmla="*/ 125 w 128"/>
                  <a:gd name="T3" fmla="*/ 17 h 114"/>
                  <a:gd name="T4" fmla="*/ 128 w 128"/>
                  <a:gd name="T5" fmla="*/ 10 h 114"/>
                  <a:gd name="T6" fmla="*/ 125 w 128"/>
                  <a:gd name="T7" fmla="*/ 3 h 114"/>
                  <a:gd name="T8" fmla="*/ 111 w 128"/>
                  <a:gd name="T9" fmla="*/ 3 h 114"/>
                  <a:gd name="T10" fmla="*/ 87 w 128"/>
                  <a:gd name="T11" fmla="*/ 27 h 114"/>
                  <a:gd name="T12" fmla="*/ 6 w 128"/>
                  <a:gd name="T13" fmla="*/ 27 h 114"/>
                  <a:gd name="T14" fmla="*/ 0 w 128"/>
                  <a:gd name="T15" fmla="*/ 33 h 114"/>
                  <a:gd name="T16" fmla="*/ 0 w 128"/>
                  <a:gd name="T17" fmla="*/ 108 h 114"/>
                  <a:gd name="T18" fmla="*/ 6 w 128"/>
                  <a:gd name="T19" fmla="*/ 114 h 114"/>
                  <a:gd name="T20" fmla="*/ 95 w 128"/>
                  <a:gd name="T21" fmla="*/ 114 h 114"/>
                  <a:gd name="T22" fmla="*/ 101 w 128"/>
                  <a:gd name="T23" fmla="*/ 108 h 114"/>
                  <a:gd name="T24" fmla="*/ 101 w 128"/>
                  <a:gd name="T25" fmla="*/ 41 h 114"/>
                  <a:gd name="T26" fmla="*/ 96 w 128"/>
                  <a:gd name="T27" fmla="*/ 109 h 114"/>
                  <a:gd name="T28" fmla="*/ 5 w 128"/>
                  <a:gd name="T29" fmla="*/ 109 h 114"/>
                  <a:gd name="T30" fmla="*/ 5 w 128"/>
                  <a:gd name="T31" fmla="*/ 32 h 114"/>
                  <a:gd name="T32" fmla="*/ 83 w 128"/>
                  <a:gd name="T33" fmla="*/ 32 h 114"/>
                  <a:gd name="T34" fmla="*/ 63 w 128"/>
                  <a:gd name="T35" fmla="*/ 52 h 114"/>
                  <a:gd name="T36" fmla="*/ 62 w 128"/>
                  <a:gd name="T37" fmla="*/ 54 h 114"/>
                  <a:gd name="T38" fmla="*/ 62 w 128"/>
                  <a:gd name="T39" fmla="*/ 64 h 114"/>
                  <a:gd name="T40" fmla="*/ 63 w 128"/>
                  <a:gd name="T41" fmla="*/ 66 h 114"/>
                  <a:gd name="T42" fmla="*/ 64 w 128"/>
                  <a:gd name="T43" fmla="*/ 66 h 114"/>
                  <a:gd name="T44" fmla="*/ 75 w 128"/>
                  <a:gd name="T45" fmla="*/ 66 h 114"/>
                  <a:gd name="T46" fmla="*/ 76 w 128"/>
                  <a:gd name="T47" fmla="*/ 66 h 114"/>
                  <a:gd name="T48" fmla="*/ 76 w 128"/>
                  <a:gd name="T49" fmla="*/ 66 h 114"/>
                  <a:gd name="T50" fmla="*/ 96 w 128"/>
                  <a:gd name="T51" fmla="*/ 46 h 114"/>
                  <a:gd name="T52" fmla="*/ 96 w 128"/>
                  <a:gd name="T53" fmla="*/ 109 h 114"/>
                  <a:gd name="T54" fmla="*/ 74 w 128"/>
                  <a:gd name="T55" fmla="*/ 62 h 114"/>
                  <a:gd name="T56" fmla="*/ 67 w 128"/>
                  <a:gd name="T57" fmla="*/ 62 h 114"/>
                  <a:gd name="T58" fmla="*/ 67 w 128"/>
                  <a:gd name="T59" fmla="*/ 55 h 114"/>
                  <a:gd name="T60" fmla="*/ 115 w 128"/>
                  <a:gd name="T61" fmla="*/ 6 h 114"/>
                  <a:gd name="T62" fmla="*/ 118 w 128"/>
                  <a:gd name="T63" fmla="*/ 5 h 114"/>
                  <a:gd name="T64" fmla="*/ 122 w 128"/>
                  <a:gd name="T65" fmla="*/ 6 h 114"/>
                  <a:gd name="T66" fmla="*/ 122 w 128"/>
                  <a:gd name="T67" fmla="*/ 14 h 114"/>
                  <a:gd name="T68" fmla="*/ 74 w 128"/>
                  <a:gd name="T69" fmla="*/ 6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114">
                    <a:moveTo>
                      <a:pt x="101" y="41"/>
                    </a:moveTo>
                    <a:cubicBezTo>
                      <a:pt x="125" y="17"/>
                      <a:pt x="125" y="17"/>
                      <a:pt x="125" y="17"/>
                    </a:cubicBezTo>
                    <a:cubicBezTo>
                      <a:pt x="127" y="15"/>
                      <a:pt x="128" y="13"/>
                      <a:pt x="128" y="10"/>
                    </a:cubicBezTo>
                    <a:cubicBezTo>
                      <a:pt x="128" y="8"/>
                      <a:pt x="127" y="5"/>
                      <a:pt x="125" y="3"/>
                    </a:cubicBezTo>
                    <a:cubicBezTo>
                      <a:pt x="121" y="0"/>
                      <a:pt x="115" y="0"/>
                      <a:pt x="111" y="3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3" y="27"/>
                      <a:pt x="0" y="30"/>
                      <a:pt x="0" y="33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111"/>
                      <a:pt x="3" y="114"/>
                      <a:pt x="6" y="114"/>
                    </a:cubicBezTo>
                    <a:cubicBezTo>
                      <a:pt x="95" y="114"/>
                      <a:pt x="95" y="114"/>
                      <a:pt x="95" y="114"/>
                    </a:cubicBezTo>
                    <a:cubicBezTo>
                      <a:pt x="98" y="114"/>
                      <a:pt x="101" y="111"/>
                      <a:pt x="101" y="108"/>
                    </a:cubicBezTo>
                    <a:lnTo>
                      <a:pt x="101" y="41"/>
                    </a:lnTo>
                    <a:close/>
                    <a:moveTo>
                      <a:pt x="96" y="109"/>
                    </a:moveTo>
                    <a:cubicBezTo>
                      <a:pt x="5" y="109"/>
                      <a:pt x="5" y="109"/>
                      <a:pt x="5" y="109"/>
                    </a:cubicBezTo>
                    <a:cubicBezTo>
                      <a:pt x="5" y="32"/>
                      <a:pt x="5" y="32"/>
                      <a:pt x="5" y="32"/>
                    </a:cubicBezTo>
                    <a:cubicBezTo>
                      <a:pt x="83" y="32"/>
                      <a:pt x="83" y="32"/>
                      <a:pt x="83" y="32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62" y="52"/>
                      <a:pt x="62" y="53"/>
                      <a:pt x="62" y="54"/>
                    </a:cubicBezTo>
                    <a:cubicBezTo>
                      <a:pt x="62" y="64"/>
                      <a:pt x="62" y="64"/>
                      <a:pt x="62" y="64"/>
                    </a:cubicBezTo>
                    <a:cubicBezTo>
                      <a:pt x="62" y="65"/>
                      <a:pt x="62" y="65"/>
                      <a:pt x="63" y="66"/>
                    </a:cubicBezTo>
                    <a:cubicBezTo>
                      <a:pt x="63" y="66"/>
                      <a:pt x="64" y="66"/>
                      <a:pt x="64" y="66"/>
                    </a:cubicBezTo>
                    <a:cubicBezTo>
                      <a:pt x="75" y="66"/>
                      <a:pt x="75" y="66"/>
                      <a:pt x="75" y="66"/>
                    </a:cubicBezTo>
                    <a:cubicBezTo>
                      <a:pt x="75" y="66"/>
                      <a:pt x="76" y="66"/>
                      <a:pt x="76" y="66"/>
                    </a:cubicBezTo>
                    <a:cubicBezTo>
                      <a:pt x="76" y="66"/>
                      <a:pt x="76" y="66"/>
                      <a:pt x="76" y="66"/>
                    </a:cubicBezTo>
                    <a:cubicBezTo>
                      <a:pt x="96" y="46"/>
                      <a:pt x="96" y="46"/>
                      <a:pt x="96" y="46"/>
                    </a:cubicBezTo>
                    <a:lnTo>
                      <a:pt x="96" y="109"/>
                    </a:lnTo>
                    <a:close/>
                    <a:moveTo>
                      <a:pt x="74" y="62"/>
                    </a:moveTo>
                    <a:cubicBezTo>
                      <a:pt x="67" y="62"/>
                      <a:pt x="67" y="62"/>
                      <a:pt x="67" y="62"/>
                    </a:cubicBezTo>
                    <a:cubicBezTo>
                      <a:pt x="67" y="55"/>
                      <a:pt x="67" y="55"/>
                      <a:pt x="67" y="55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6" y="5"/>
                      <a:pt x="118" y="5"/>
                      <a:pt x="118" y="5"/>
                    </a:cubicBezTo>
                    <a:cubicBezTo>
                      <a:pt x="119" y="5"/>
                      <a:pt x="121" y="5"/>
                      <a:pt x="122" y="6"/>
                    </a:cubicBezTo>
                    <a:cubicBezTo>
                      <a:pt x="124" y="8"/>
                      <a:pt x="124" y="12"/>
                      <a:pt x="122" y="14"/>
                    </a:cubicBezTo>
                    <a:lnTo>
                      <a:pt x="74" y="6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0" name="组合 119"/>
            <p:cNvGrpSpPr/>
            <p:nvPr/>
          </p:nvGrpSpPr>
          <p:grpSpPr>
            <a:xfrm>
              <a:off x="5906090" y="3193124"/>
              <a:ext cx="172191" cy="294767"/>
              <a:chOff x="11132544" y="1364028"/>
              <a:chExt cx="172191" cy="294767"/>
            </a:xfrm>
          </p:grpSpPr>
          <p:sp>
            <p:nvSpPr>
              <p:cNvPr id="225" name="Freeform 113"/>
              <p:cNvSpPr>
                <a:spLocks noEditPoints="1"/>
              </p:cNvSpPr>
              <p:nvPr/>
            </p:nvSpPr>
            <p:spPr bwMode="auto">
              <a:xfrm>
                <a:off x="11132544" y="1364028"/>
                <a:ext cx="172191" cy="294767"/>
              </a:xfrm>
              <a:custGeom>
                <a:avLst/>
                <a:gdLst>
                  <a:gd name="T0" fmla="*/ 71 w 75"/>
                  <a:gd name="T1" fmla="*/ 0 h 128"/>
                  <a:gd name="T2" fmla="*/ 4 w 75"/>
                  <a:gd name="T3" fmla="*/ 0 h 128"/>
                  <a:gd name="T4" fmla="*/ 0 w 75"/>
                  <a:gd name="T5" fmla="*/ 4 h 128"/>
                  <a:gd name="T6" fmla="*/ 0 w 75"/>
                  <a:gd name="T7" fmla="*/ 124 h 128"/>
                  <a:gd name="T8" fmla="*/ 4 w 75"/>
                  <a:gd name="T9" fmla="*/ 128 h 128"/>
                  <a:gd name="T10" fmla="*/ 6 w 75"/>
                  <a:gd name="T11" fmla="*/ 127 h 128"/>
                  <a:gd name="T12" fmla="*/ 38 w 75"/>
                  <a:gd name="T13" fmla="*/ 109 h 128"/>
                  <a:gd name="T14" fmla="*/ 69 w 75"/>
                  <a:gd name="T15" fmla="*/ 128 h 128"/>
                  <a:gd name="T16" fmla="*/ 71 w 75"/>
                  <a:gd name="T17" fmla="*/ 128 h 128"/>
                  <a:gd name="T18" fmla="*/ 75 w 75"/>
                  <a:gd name="T19" fmla="*/ 124 h 128"/>
                  <a:gd name="T20" fmla="*/ 75 w 75"/>
                  <a:gd name="T21" fmla="*/ 4 h 128"/>
                  <a:gd name="T22" fmla="*/ 71 w 75"/>
                  <a:gd name="T23" fmla="*/ 0 h 128"/>
                  <a:gd name="T24" fmla="*/ 71 w 75"/>
                  <a:gd name="T25" fmla="*/ 123 h 128"/>
                  <a:gd name="T26" fmla="*/ 40 w 75"/>
                  <a:gd name="T27" fmla="*/ 104 h 128"/>
                  <a:gd name="T28" fmla="*/ 36 w 75"/>
                  <a:gd name="T29" fmla="*/ 104 h 128"/>
                  <a:gd name="T30" fmla="*/ 5 w 75"/>
                  <a:gd name="T31" fmla="*/ 123 h 128"/>
                  <a:gd name="T32" fmla="*/ 5 w 75"/>
                  <a:gd name="T33" fmla="*/ 5 h 128"/>
                  <a:gd name="T34" fmla="*/ 71 w 75"/>
                  <a:gd name="T35" fmla="*/ 5 h 128"/>
                  <a:gd name="T36" fmla="*/ 71 w 75"/>
                  <a:gd name="T37" fmla="*/ 12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5" h="128">
                    <a:moveTo>
                      <a:pt x="7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28"/>
                      <a:pt x="4" y="128"/>
                    </a:cubicBezTo>
                    <a:cubicBezTo>
                      <a:pt x="5" y="128"/>
                      <a:pt x="6" y="128"/>
                      <a:pt x="6" y="127"/>
                    </a:cubicBezTo>
                    <a:cubicBezTo>
                      <a:pt x="38" y="109"/>
                      <a:pt x="38" y="109"/>
                      <a:pt x="38" y="109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0" y="128"/>
                      <a:pt x="71" y="128"/>
                      <a:pt x="71" y="128"/>
                    </a:cubicBezTo>
                    <a:cubicBezTo>
                      <a:pt x="74" y="128"/>
                      <a:pt x="75" y="126"/>
                      <a:pt x="75" y="12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5" y="2"/>
                      <a:pt x="74" y="0"/>
                      <a:pt x="71" y="0"/>
                    </a:cubicBezTo>
                    <a:close/>
                    <a:moveTo>
                      <a:pt x="71" y="123"/>
                    </a:moveTo>
                    <a:cubicBezTo>
                      <a:pt x="40" y="104"/>
                      <a:pt x="40" y="104"/>
                      <a:pt x="40" y="104"/>
                    </a:cubicBezTo>
                    <a:cubicBezTo>
                      <a:pt x="39" y="104"/>
                      <a:pt x="37" y="104"/>
                      <a:pt x="36" y="104"/>
                    </a:cubicBezTo>
                    <a:cubicBezTo>
                      <a:pt x="5" y="123"/>
                      <a:pt x="5" y="123"/>
                      <a:pt x="5" y="12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1" y="5"/>
                      <a:pt x="71" y="5"/>
                      <a:pt x="71" y="5"/>
                    </a:cubicBezTo>
                    <a:lnTo>
                      <a:pt x="71" y="1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6" name="Freeform 114"/>
              <p:cNvSpPr/>
              <p:nvPr/>
            </p:nvSpPr>
            <p:spPr bwMode="auto">
              <a:xfrm>
                <a:off x="11189940" y="1470066"/>
                <a:ext cx="57397" cy="59343"/>
              </a:xfrm>
              <a:custGeom>
                <a:avLst/>
                <a:gdLst>
                  <a:gd name="T0" fmla="*/ 0 w 25"/>
                  <a:gd name="T1" fmla="*/ 23 h 26"/>
                  <a:gd name="T2" fmla="*/ 1 w 25"/>
                  <a:gd name="T3" fmla="*/ 25 h 26"/>
                  <a:gd name="T4" fmla="*/ 4 w 25"/>
                  <a:gd name="T5" fmla="*/ 25 h 26"/>
                  <a:gd name="T6" fmla="*/ 13 w 25"/>
                  <a:gd name="T7" fmla="*/ 16 h 26"/>
                  <a:gd name="T8" fmla="*/ 22 w 25"/>
                  <a:gd name="T9" fmla="*/ 25 h 26"/>
                  <a:gd name="T10" fmla="*/ 25 w 25"/>
                  <a:gd name="T11" fmla="*/ 25 h 26"/>
                  <a:gd name="T12" fmla="*/ 25 w 25"/>
                  <a:gd name="T13" fmla="*/ 23 h 26"/>
                  <a:gd name="T14" fmla="*/ 25 w 25"/>
                  <a:gd name="T15" fmla="*/ 22 h 26"/>
                  <a:gd name="T16" fmla="*/ 16 w 25"/>
                  <a:gd name="T17" fmla="*/ 13 h 26"/>
                  <a:gd name="T18" fmla="*/ 25 w 25"/>
                  <a:gd name="T19" fmla="*/ 4 h 26"/>
                  <a:gd name="T20" fmla="*/ 25 w 25"/>
                  <a:gd name="T21" fmla="*/ 2 h 26"/>
                  <a:gd name="T22" fmla="*/ 25 w 25"/>
                  <a:gd name="T23" fmla="*/ 1 h 26"/>
                  <a:gd name="T24" fmla="*/ 22 w 25"/>
                  <a:gd name="T25" fmla="*/ 1 h 26"/>
                  <a:gd name="T26" fmla="*/ 13 w 25"/>
                  <a:gd name="T27" fmla="*/ 10 h 26"/>
                  <a:gd name="T28" fmla="*/ 4 w 25"/>
                  <a:gd name="T29" fmla="*/ 1 h 26"/>
                  <a:gd name="T30" fmla="*/ 1 w 25"/>
                  <a:gd name="T31" fmla="*/ 1 h 26"/>
                  <a:gd name="T32" fmla="*/ 0 w 25"/>
                  <a:gd name="T33" fmla="*/ 2 h 26"/>
                  <a:gd name="T34" fmla="*/ 1 w 25"/>
                  <a:gd name="T35" fmla="*/ 4 h 26"/>
                  <a:gd name="T36" fmla="*/ 9 w 25"/>
                  <a:gd name="T37" fmla="*/ 13 h 26"/>
                  <a:gd name="T38" fmla="*/ 1 w 25"/>
                  <a:gd name="T39" fmla="*/ 22 h 26"/>
                  <a:gd name="T40" fmla="*/ 0 w 25"/>
                  <a:gd name="T41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26">
                    <a:moveTo>
                      <a:pt x="0" y="23"/>
                    </a:moveTo>
                    <a:cubicBezTo>
                      <a:pt x="0" y="24"/>
                      <a:pt x="0" y="25"/>
                      <a:pt x="1" y="25"/>
                    </a:cubicBezTo>
                    <a:cubicBezTo>
                      <a:pt x="1" y="26"/>
                      <a:pt x="3" y="26"/>
                      <a:pt x="4" y="2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6"/>
                      <a:pt x="24" y="26"/>
                      <a:pt x="25" y="25"/>
                    </a:cubicBezTo>
                    <a:cubicBezTo>
                      <a:pt x="25" y="25"/>
                      <a:pt x="25" y="24"/>
                      <a:pt x="25" y="23"/>
                    </a:cubicBezTo>
                    <a:cubicBezTo>
                      <a:pt x="25" y="23"/>
                      <a:pt x="25" y="22"/>
                      <a:pt x="25" y="22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3"/>
                      <a:pt x="25" y="2"/>
                    </a:cubicBezTo>
                    <a:cubicBezTo>
                      <a:pt x="25" y="2"/>
                      <a:pt x="25" y="1"/>
                      <a:pt x="25" y="1"/>
                    </a:cubicBezTo>
                    <a:cubicBezTo>
                      <a:pt x="24" y="0"/>
                      <a:pt x="22" y="0"/>
                      <a:pt x="22" y="1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0" y="22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1" name="组合 120"/>
            <p:cNvGrpSpPr/>
            <p:nvPr/>
          </p:nvGrpSpPr>
          <p:grpSpPr>
            <a:xfrm>
              <a:off x="5859978" y="4227725"/>
              <a:ext cx="175109" cy="294767"/>
              <a:chOff x="7392988" y="3190875"/>
              <a:chExt cx="285750" cy="481013"/>
            </a:xfrm>
            <a:solidFill>
              <a:schemeClr val="accent2"/>
            </a:solidFill>
          </p:grpSpPr>
          <p:sp>
            <p:nvSpPr>
              <p:cNvPr id="223" name="Freeform 115"/>
              <p:cNvSpPr>
                <a:spLocks noEditPoints="1"/>
              </p:cNvSpPr>
              <p:nvPr/>
            </p:nvSpPr>
            <p:spPr bwMode="auto">
              <a:xfrm>
                <a:off x="7392988" y="3190875"/>
                <a:ext cx="285750" cy="481013"/>
              </a:xfrm>
              <a:custGeom>
                <a:avLst/>
                <a:gdLst>
                  <a:gd name="T0" fmla="*/ 72 w 76"/>
                  <a:gd name="T1" fmla="*/ 0 h 128"/>
                  <a:gd name="T2" fmla="*/ 4 w 76"/>
                  <a:gd name="T3" fmla="*/ 0 h 128"/>
                  <a:gd name="T4" fmla="*/ 0 w 76"/>
                  <a:gd name="T5" fmla="*/ 4 h 128"/>
                  <a:gd name="T6" fmla="*/ 0 w 76"/>
                  <a:gd name="T7" fmla="*/ 124 h 128"/>
                  <a:gd name="T8" fmla="*/ 4 w 76"/>
                  <a:gd name="T9" fmla="*/ 128 h 128"/>
                  <a:gd name="T10" fmla="*/ 7 w 76"/>
                  <a:gd name="T11" fmla="*/ 127 h 128"/>
                  <a:gd name="T12" fmla="*/ 38 w 76"/>
                  <a:gd name="T13" fmla="*/ 109 h 128"/>
                  <a:gd name="T14" fmla="*/ 70 w 76"/>
                  <a:gd name="T15" fmla="*/ 128 h 128"/>
                  <a:gd name="T16" fmla="*/ 72 w 76"/>
                  <a:gd name="T17" fmla="*/ 128 h 128"/>
                  <a:gd name="T18" fmla="*/ 76 w 76"/>
                  <a:gd name="T19" fmla="*/ 124 h 128"/>
                  <a:gd name="T20" fmla="*/ 76 w 76"/>
                  <a:gd name="T21" fmla="*/ 4 h 128"/>
                  <a:gd name="T22" fmla="*/ 72 w 76"/>
                  <a:gd name="T23" fmla="*/ 0 h 128"/>
                  <a:gd name="T24" fmla="*/ 71 w 76"/>
                  <a:gd name="T25" fmla="*/ 123 h 128"/>
                  <a:gd name="T26" fmla="*/ 40 w 76"/>
                  <a:gd name="T27" fmla="*/ 104 h 128"/>
                  <a:gd name="T28" fmla="*/ 36 w 76"/>
                  <a:gd name="T29" fmla="*/ 104 h 128"/>
                  <a:gd name="T30" fmla="*/ 5 w 76"/>
                  <a:gd name="T31" fmla="*/ 123 h 128"/>
                  <a:gd name="T32" fmla="*/ 5 w 76"/>
                  <a:gd name="T33" fmla="*/ 5 h 128"/>
                  <a:gd name="T34" fmla="*/ 71 w 76"/>
                  <a:gd name="T35" fmla="*/ 5 h 128"/>
                  <a:gd name="T36" fmla="*/ 71 w 76"/>
                  <a:gd name="T37" fmla="*/ 12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" h="128">
                    <a:moveTo>
                      <a:pt x="7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28"/>
                      <a:pt x="4" y="128"/>
                    </a:cubicBezTo>
                    <a:cubicBezTo>
                      <a:pt x="5" y="128"/>
                      <a:pt x="6" y="128"/>
                      <a:pt x="7" y="127"/>
                    </a:cubicBezTo>
                    <a:cubicBezTo>
                      <a:pt x="38" y="109"/>
                      <a:pt x="38" y="109"/>
                      <a:pt x="38" y="109"/>
                    </a:cubicBezTo>
                    <a:cubicBezTo>
                      <a:pt x="70" y="128"/>
                      <a:pt x="70" y="128"/>
                      <a:pt x="70" y="128"/>
                    </a:cubicBezTo>
                    <a:cubicBezTo>
                      <a:pt x="70" y="128"/>
                      <a:pt x="71" y="128"/>
                      <a:pt x="72" y="128"/>
                    </a:cubicBezTo>
                    <a:cubicBezTo>
                      <a:pt x="74" y="128"/>
                      <a:pt x="76" y="126"/>
                      <a:pt x="76" y="124"/>
                    </a:cubicBezTo>
                    <a:cubicBezTo>
                      <a:pt x="76" y="4"/>
                      <a:pt x="76" y="4"/>
                      <a:pt x="76" y="4"/>
                    </a:cubicBezTo>
                    <a:cubicBezTo>
                      <a:pt x="76" y="2"/>
                      <a:pt x="74" y="0"/>
                      <a:pt x="72" y="0"/>
                    </a:cubicBezTo>
                    <a:close/>
                    <a:moveTo>
                      <a:pt x="71" y="123"/>
                    </a:moveTo>
                    <a:cubicBezTo>
                      <a:pt x="40" y="104"/>
                      <a:pt x="40" y="104"/>
                      <a:pt x="40" y="104"/>
                    </a:cubicBezTo>
                    <a:cubicBezTo>
                      <a:pt x="39" y="104"/>
                      <a:pt x="37" y="104"/>
                      <a:pt x="36" y="104"/>
                    </a:cubicBezTo>
                    <a:cubicBezTo>
                      <a:pt x="5" y="123"/>
                      <a:pt x="5" y="123"/>
                      <a:pt x="5" y="12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1" y="5"/>
                      <a:pt x="71" y="5"/>
                      <a:pt x="71" y="5"/>
                    </a:cubicBezTo>
                    <a:lnTo>
                      <a:pt x="71" y="1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4" name="Freeform 116"/>
              <p:cNvSpPr/>
              <p:nvPr/>
            </p:nvSpPr>
            <p:spPr bwMode="auto">
              <a:xfrm>
                <a:off x="7472363" y="3405188"/>
                <a:ext cx="127000" cy="14288"/>
              </a:xfrm>
              <a:custGeom>
                <a:avLst/>
                <a:gdLst>
                  <a:gd name="T0" fmla="*/ 2 w 34"/>
                  <a:gd name="T1" fmla="*/ 4 h 4"/>
                  <a:gd name="T2" fmla="*/ 32 w 34"/>
                  <a:gd name="T3" fmla="*/ 4 h 4"/>
                  <a:gd name="T4" fmla="*/ 34 w 34"/>
                  <a:gd name="T5" fmla="*/ 2 h 4"/>
                  <a:gd name="T6" fmla="*/ 32 w 34"/>
                  <a:gd name="T7" fmla="*/ 0 h 4"/>
                  <a:gd name="T8" fmla="*/ 2 w 34"/>
                  <a:gd name="T9" fmla="*/ 0 h 4"/>
                  <a:gd name="T10" fmla="*/ 0 w 34"/>
                  <a:gd name="T11" fmla="*/ 2 h 4"/>
                  <a:gd name="T12" fmla="*/ 2 w 3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">
                    <a:moveTo>
                      <a:pt x="2" y="4"/>
                    </a:move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2" name="组合 121"/>
            <p:cNvGrpSpPr/>
            <p:nvPr/>
          </p:nvGrpSpPr>
          <p:grpSpPr>
            <a:xfrm>
              <a:off x="4874407" y="3636545"/>
              <a:ext cx="537700" cy="546373"/>
              <a:chOff x="4874407" y="3636545"/>
              <a:chExt cx="537700" cy="546373"/>
            </a:xfrm>
          </p:grpSpPr>
          <p:sp>
            <p:nvSpPr>
              <p:cNvPr id="219" name="Oval 19"/>
              <p:cNvSpPr>
                <a:spLocks noChangeArrowheads="1"/>
              </p:cNvSpPr>
              <p:nvPr/>
            </p:nvSpPr>
            <p:spPr bwMode="auto">
              <a:xfrm>
                <a:off x="4874407" y="3636545"/>
                <a:ext cx="537700" cy="546373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220" name="组合 219"/>
              <p:cNvGrpSpPr/>
              <p:nvPr/>
            </p:nvGrpSpPr>
            <p:grpSpPr>
              <a:xfrm>
                <a:off x="5081104" y="3804523"/>
                <a:ext cx="124306" cy="210418"/>
                <a:chOff x="5056189" y="3762348"/>
                <a:chExt cx="174136" cy="294767"/>
              </a:xfrm>
            </p:grpSpPr>
            <p:sp>
              <p:nvSpPr>
                <p:cNvPr id="221" name="Freeform 117"/>
                <p:cNvSpPr>
                  <a:spLocks noEditPoints="1"/>
                </p:cNvSpPr>
                <p:nvPr/>
              </p:nvSpPr>
              <p:spPr bwMode="auto">
                <a:xfrm>
                  <a:off x="5056189" y="3762348"/>
                  <a:ext cx="174136" cy="294767"/>
                </a:xfrm>
                <a:custGeom>
                  <a:avLst/>
                  <a:gdLst>
                    <a:gd name="T0" fmla="*/ 72 w 76"/>
                    <a:gd name="T1" fmla="*/ 0 h 128"/>
                    <a:gd name="T2" fmla="*/ 72 w 76"/>
                    <a:gd name="T3" fmla="*/ 0 h 128"/>
                    <a:gd name="T4" fmla="*/ 4 w 76"/>
                    <a:gd name="T5" fmla="*/ 0 h 128"/>
                    <a:gd name="T6" fmla="*/ 4 w 76"/>
                    <a:gd name="T7" fmla="*/ 0 h 128"/>
                    <a:gd name="T8" fmla="*/ 0 w 76"/>
                    <a:gd name="T9" fmla="*/ 4 h 128"/>
                    <a:gd name="T10" fmla="*/ 0 w 76"/>
                    <a:gd name="T11" fmla="*/ 124 h 128"/>
                    <a:gd name="T12" fmla="*/ 4 w 76"/>
                    <a:gd name="T13" fmla="*/ 128 h 128"/>
                    <a:gd name="T14" fmla="*/ 4 w 76"/>
                    <a:gd name="T15" fmla="*/ 128 h 128"/>
                    <a:gd name="T16" fmla="*/ 4 w 76"/>
                    <a:gd name="T17" fmla="*/ 128 h 128"/>
                    <a:gd name="T18" fmla="*/ 7 w 76"/>
                    <a:gd name="T19" fmla="*/ 127 h 128"/>
                    <a:gd name="T20" fmla="*/ 38 w 76"/>
                    <a:gd name="T21" fmla="*/ 109 h 128"/>
                    <a:gd name="T22" fmla="*/ 70 w 76"/>
                    <a:gd name="T23" fmla="*/ 128 h 128"/>
                    <a:gd name="T24" fmla="*/ 72 w 76"/>
                    <a:gd name="T25" fmla="*/ 128 h 128"/>
                    <a:gd name="T26" fmla="*/ 72 w 76"/>
                    <a:gd name="T27" fmla="*/ 128 h 128"/>
                    <a:gd name="T28" fmla="*/ 72 w 76"/>
                    <a:gd name="T29" fmla="*/ 128 h 128"/>
                    <a:gd name="T30" fmla="*/ 76 w 76"/>
                    <a:gd name="T31" fmla="*/ 124 h 128"/>
                    <a:gd name="T32" fmla="*/ 76 w 76"/>
                    <a:gd name="T33" fmla="*/ 4 h 128"/>
                    <a:gd name="T34" fmla="*/ 72 w 76"/>
                    <a:gd name="T35" fmla="*/ 0 h 128"/>
                    <a:gd name="T36" fmla="*/ 71 w 76"/>
                    <a:gd name="T37" fmla="*/ 5 h 128"/>
                    <a:gd name="T38" fmla="*/ 71 w 76"/>
                    <a:gd name="T39" fmla="*/ 123 h 128"/>
                    <a:gd name="T40" fmla="*/ 40 w 76"/>
                    <a:gd name="T41" fmla="*/ 104 h 128"/>
                    <a:gd name="T42" fmla="*/ 38 w 76"/>
                    <a:gd name="T43" fmla="*/ 104 h 128"/>
                    <a:gd name="T44" fmla="*/ 36 w 76"/>
                    <a:gd name="T45" fmla="*/ 104 h 128"/>
                    <a:gd name="T46" fmla="*/ 5 w 76"/>
                    <a:gd name="T47" fmla="*/ 123 h 128"/>
                    <a:gd name="T48" fmla="*/ 5 w 76"/>
                    <a:gd name="T49" fmla="*/ 5 h 128"/>
                    <a:gd name="T50" fmla="*/ 71 w 76"/>
                    <a:gd name="T51" fmla="*/ 5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6" h="128">
                      <a:moveTo>
                        <a:pt x="72" y="0"/>
                      </a:moveTo>
                      <a:cubicBezTo>
                        <a:pt x="72" y="0"/>
                        <a:pt x="72" y="0"/>
                        <a:pt x="72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0" y="126"/>
                        <a:pt x="2" y="128"/>
                        <a:pt x="4" y="128"/>
                      </a:cubicBezTo>
                      <a:cubicBezTo>
                        <a:pt x="4" y="128"/>
                        <a:pt x="4" y="128"/>
                        <a:pt x="4" y="128"/>
                      </a:cubicBezTo>
                      <a:cubicBezTo>
                        <a:pt x="4" y="128"/>
                        <a:pt x="4" y="128"/>
                        <a:pt x="4" y="128"/>
                      </a:cubicBezTo>
                      <a:cubicBezTo>
                        <a:pt x="5" y="128"/>
                        <a:pt x="6" y="128"/>
                        <a:pt x="7" y="127"/>
                      </a:cubicBezTo>
                      <a:cubicBezTo>
                        <a:pt x="38" y="109"/>
                        <a:pt x="38" y="109"/>
                        <a:pt x="38" y="109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2" y="128"/>
                      </a:cubicBezTo>
                      <a:cubicBezTo>
                        <a:pt x="72" y="128"/>
                        <a:pt x="72" y="128"/>
                        <a:pt x="72" y="128"/>
                      </a:cubicBezTo>
                      <a:cubicBezTo>
                        <a:pt x="72" y="128"/>
                        <a:pt x="72" y="128"/>
                        <a:pt x="72" y="128"/>
                      </a:cubicBezTo>
                      <a:cubicBezTo>
                        <a:pt x="74" y="128"/>
                        <a:pt x="76" y="126"/>
                        <a:pt x="76" y="124"/>
                      </a:cubicBezTo>
                      <a:cubicBezTo>
                        <a:pt x="76" y="4"/>
                        <a:pt x="76" y="4"/>
                        <a:pt x="76" y="4"/>
                      </a:cubicBezTo>
                      <a:cubicBezTo>
                        <a:pt x="76" y="2"/>
                        <a:pt x="74" y="0"/>
                        <a:pt x="72" y="0"/>
                      </a:cubicBezTo>
                      <a:close/>
                      <a:moveTo>
                        <a:pt x="71" y="5"/>
                      </a:moveTo>
                      <a:cubicBezTo>
                        <a:pt x="71" y="123"/>
                        <a:pt x="71" y="123"/>
                        <a:pt x="71" y="123"/>
                      </a:cubicBezTo>
                      <a:cubicBezTo>
                        <a:pt x="40" y="104"/>
                        <a:pt x="40" y="104"/>
                        <a:pt x="40" y="104"/>
                      </a:cubicBezTo>
                      <a:cubicBezTo>
                        <a:pt x="39" y="104"/>
                        <a:pt x="39" y="104"/>
                        <a:pt x="38" y="104"/>
                      </a:cubicBezTo>
                      <a:cubicBezTo>
                        <a:pt x="37" y="104"/>
                        <a:pt x="37" y="104"/>
                        <a:pt x="36" y="104"/>
                      </a:cubicBezTo>
                      <a:cubicBezTo>
                        <a:pt x="5" y="123"/>
                        <a:pt x="5" y="123"/>
                        <a:pt x="5" y="123"/>
                      </a:cubicBezTo>
                      <a:cubicBezTo>
                        <a:pt x="5" y="5"/>
                        <a:pt x="5" y="5"/>
                        <a:pt x="5" y="5"/>
                      </a:cubicBezTo>
                      <a:lnTo>
                        <a:pt x="71" y="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22" name="Freeform 118"/>
                <p:cNvSpPr/>
                <p:nvPr/>
              </p:nvSpPr>
              <p:spPr bwMode="auto">
                <a:xfrm>
                  <a:off x="5116480" y="3869189"/>
                  <a:ext cx="78799" cy="78799"/>
                </a:xfrm>
                <a:custGeom>
                  <a:avLst/>
                  <a:gdLst>
                    <a:gd name="T0" fmla="*/ 2 w 34"/>
                    <a:gd name="T1" fmla="*/ 19 h 34"/>
                    <a:gd name="T2" fmla="*/ 15 w 34"/>
                    <a:gd name="T3" fmla="*/ 19 h 34"/>
                    <a:gd name="T4" fmla="*/ 15 w 34"/>
                    <a:gd name="T5" fmla="*/ 32 h 34"/>
                    <a:gd name="T6" fmla="*/ 17 w 34"/>
                    <a:gd name="T7" fmla="*/ 34 h 34"/>
                    <a:gd name="T8" fmla="*/ 19 w 34"/>
                    <a:gd name="T9" fmla="*/ 32 h 34"/>
                    <a:gd name="T10" fmla="*/ 19 w 34"/>
                    <a:gd name="T11" fmla="*/ 19 h 34"/>
                    <a:gd name="T12" fmla="*/ 32 w 34"/>
                    <a:gd name="T13" fmla="*/ 19 h 34"/>
                    <a:gd name="T14" fmla="*/ 34 w 34"/>
                    <a:gd name="T15" fmla="*/ 17 h 34"/>
                    <a:gd name="T16" fmla="*/ 32 w 34"/>
                    <a:gd name="T17" fmla="*/ 15 h 34"/>
                    <a:gd name="T18" fmla="*/ 19 w 34"/>
                    <a:gd name="T19" fmla="*/ 15 h 34"/>
                    <a:gd name="T20" fmla="*/ 19 w 34"/>
                    <a:gd name="T21" fmla="*/ 2 h 34"/>
                    <a:gd name="T22" fmla="*/ 17 w 34"/>
                    <a:gd name="T23" fmla="*/ 0 h 34"/>
                    <a:gd name="T24" fmla="*/ 15 w 34"/>
                    <a:gd name="T25" fmla="*/ 2 h 34"/>
                    <a:gd name="T26" fmla="*/ 15 w 34"/>
                    <a:gd name="T27" fmla="*/ 15 h 34"/>
                    <a:gd name="T28" fmla="*/ 2 w 34"/>
                    <a:gd name="T29" fmla="*/ 15 h 34"/>
                    <a:gd name="T30" fmla="*/ 0 w 34"/>
                    <a:gd name="T31" fmla="*/ 17 h 34"/>
                    <a:gd name="T32" fmla="*/ 2 w 34"/>
                    <a:gd name="T33" fmla="*/ 1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4" h="34">
                      <a:moveTo>
                        <a:pt x="2" y="19"/>
                      </a:moveTo>
                      <a:cubicBezTo>
                        <a:pt x="15" y="19"/>
                        <a:pt x="15" y="19"/>
                        <a:pt x="15" y="19"/>
                      </a:cubicBezTo>
                      <a:cubicBezTo>
                        <a:pt x="15" y="32"/>
                        <a:pt x="15" y="32"/>
                        <a:pt x="15" y="32"/>
                      </a:cubicBezTo>
                      <a:cubicBezTo>
                        <a:pt x="15" y="33"/>
                        <a:pt x="16" y="34"/>
                        <a:pt x="17" y="34"/>
                      </a:cubicBezTo>
                      <a:cubicBezTo>
                        <a:pt x="18" y="34"/>
                        <a:pt x="19" y="33"/>
                        <a:pt x="19" y="32"/>
                      </a:cubicBezTo>
                      <a:cubicBezTo>
                        <a:pt x="19" y="19"/>
                        <a:pt x="19" y="19"/>
                        <a:pt x="19" y="19"/>
                      </a:cubicBezTo>
                      <a:cubicBezTo>
                        <a:pt x="32" y="19"/>
                        <a:pt x="32" y="19"/>
                        <a:pt x="32" y="19"/>
                      </a:cubicBezTo>
                      <a:cubicBezTo>
                        <a:pt x="33" y="19"/>
                        <a:pt x="34" y="18"/>
                        <a:pt x="34" y="17"/>
                      </a:cubicBezTo>
                      <a:cubicBezTo>
                        <a:pt x="34" y="16"/>
                        <a:pt x="33" y="15"/>
                        <a:pt x="32" y="15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cubicBezTo>
                        <a:pt x="19" y="2"/>
                        <a:pt x="19" y="2"/>
                        <a:pt x="19" y="2"/>
                      </a:cubicBezTo>
                      <a:cubicBezTo>
                        <a:pt x="19" y="1"/>
                        <a:pt x="18" y="0"/>
                        <a:pt x="17" y="0"/>
                      </a:cubicBezTo>
                      <a:cubicBezTo>
                        <a:pt x="16" y="0"/>
                        <a:pt x="15" y="1"/>
                        <a:pt x="15" y="2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2" y="15"/>
                        <a:pt x="2" y="15"/>
                        <a:pt x="2" y="15"/>
                      </a:cubicBezTo>
                      <a:cubicBezTo>
                        <a:pt x="1" y="15"/>
                        <a:pt x="0" y="16"/>
                        <a:pt x="0" y="17"/>
                      </a:cubicBezTo>
                      <a:cubicBezTo>
                        <a:pt x="0" y="18"/>
                        <a:pt x="1" y="19"/>
                        <a:pt x="2" y="1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23" name="组合 122"/>
            <p:cNvGrpSpPr/>
            <p:nvPr/>
          </p:nvGrpSpPr>
          <p:grpSpPr>
            <a:xfrm>
              <a:off x="4528951" y="2912381"/>
              <a:ext cx="239942" cy="241387"/>
              <a:chOff x="4528951" y="2912381"/>
              <a:chExt cx="239942" cy="241387"/>
            </a:xfrm>
          </p:grpSpPr>
          <p:sp>
            <p:nvSpPr>
              <p:cNvPr id="217" name="Oval 26"/>
              <p:cNvSpPr>
                <a:spLocks noChangeArrowheads="1"/>
              </p:cNvSpPr>
              <p:nvPr/>
            </p:nvSpPr>
            <p:spPr bwMode="auto">
              <a:xfrm>
                <a:off x="4528951" y="2912381"/>
                <a:ext cx="239942" cy="24138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18" name="Freeform 119"/>
              <p:cNvSpPr>
                <a:spLocks noEditPoints="1"/>
              </p:cNvSpPr>
              <p:nvPr/>
            </p:nvSpPr>
            <p:spPr bwMode="auto">
              <a:xfrm>
                <a:off x="4620077" y="2976675"/>
                <a:ext cx="57690" cy="112798"/>
              </a:xfrm>
              <a:custGeom>
                <a:avLst/>
                <a:gdLst>
                  <a:gd name="T0" fmla="*/ 76 w 76"/>
                  <a:gd name="T1" fmla="*/ 4 h 128"/>
                  <a:gd name="T2" fmla="*/ 72 w 76"/>
                  <a:gd name="T3" fmla="*/ 0 h 128"/>
                  <a:gd name="T4" fmla="*/ 4 w 76"/>
                  <a:gd name="T5" fmla="*/ 0 h 128"/>
                  <a:gd name="T6" fmla="*/ 0 w 76"/>
                  <a:gd name="T7" fmla="*/ 4 h 128"/>
                  <a:gd name="T8" fmla="*/ 0 w 76"/>
                  <a:gd name="T9" fmla="*/ 124 h 128"/>
                  <a:gd name="T10" fmla="*/ 4 w 76"/>
                  <a:gd name="T11" fmla="*/ 128 h 128"/>
                  <a:gd name="T12" fmla="*/ 7 w 76"/>
                  <a:gd name="T13" fmla="*/ 127 h 128"/>
                  <a:gd name="T14" fmla="*/ 38 w 76"/>
                  <a:gd name="T15" fmla="*/ 109 h 128"/>
                  <a:gd name="T16" fmla="*/ 70 w 76"/>
                  <a:gd name="T17" fmla="*/ 128 h 128"/>
                  <a:gd name="T18" fmla="*/ 72 w 76"/>
                  <a:gd name="T19" fmla="*/ 128 h 128"/>
                  <a:gd name="T20" fmla="*/ 76 w 76"/>
                  <a:gd name="T21" fmla="*/ 124 h 128"/>
                  <a:gd name="T22" fmla="*/ 76 w 76"/>
                  <a:gd name="T23" fmla="*/ 4 h 128"/>
                  <a:gd name="T24" fmla="*/ 71 w 76"/>
                  <a:gd name="T25" fmla="*/ 123 h 128"/>
                  <a:gd name="T26" fmla="*/ 40 w 76"/>
                  <a:gd name="T27" fmla="*/ 104 h 128"/>
                  <a:gd name="T28" fmla="*/ 36 w 76"/>
                  <a:gd name="T29" fmla="*/ 104 h 128"/>
                  <a:gd name="T30" fmla="*/ 5 w 76"/>
                  <a:gd name="T31" fmla="*/ 123 h 128"/>
                  <a:gd name="T32" fmla="*/ 5 w 76"/>
                  <a:gd name="T33" fmla="*/ 5 h 128"/>
                  <a:gd name="T34" fmla="*/ 71 w 76"/>
                  <a:gd name="T35" fmla="*/ 5 h 128"/>
                  <a:gd name="T36" fmla="*/ 71 w 76"/>
                  <a:gd name="T37" fmla="*/ 12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" h="128">
                    <a:moveTo>
                      <a:pt x="76" y="4"/>
                    </a:moveTo>
                    <a:cubicBezTo>
                      <a:pt x="76" y="2"/>
                      <a:pt x="74" y="0"/>
                      <a:pt x="7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28"/>
                      <a:pt x="4" y="128"/>
                    </a:cubicBezTo>
                    <a:cubicBezTo>
                      <a:pt x="5" y="128"/>
                      <a:pt x="6" y="128"/>
                      <a:pt x="7" y="127"/>
                    </a:cubicBezTo>
                    <a:cubicBezTo>
                      <a:pt x="38" y="109"/>
                      <a:pt x="38" y="109"/>
                      <a:pt x="38" y="109"/>
                    </a:cubicBezTo>
                    <a:cubicBezTo>
                      <a:pt x="70" y="128"/>
                      <a:pt x="70" y="128"/>
                      <a:pt x="70" y="128"/>
                    </a:cubicBezTo>
                    <a:cubicBezTo>
                      <a:pt x="70" y="128"/>
                      <a:pt x="71" y="128"/>
                      <a:pt x="72" y="128"/>
                    </a:cubicBezTo>
                    <a:cubicBezTo>
                      <a:pt x="74" y="128"/>
                      <a:pt x="76" y="126"/>
                      <a:pt x="76" y="124"/>
                    </a:cubicBezTo>
                    <a:lnTo>
                      <a:pt x="76" y="4"/>
                    </a:lnTo>
                    <a:close/>
                    <a:moveTo>
                      <a:pt x="71" y="123"/>
                    </a:moveTo>
                    <a:cubicBezTo>
                      <a:pt x="40" y="104"/>
                      <a:pt x="40" y="104"/>
                      <a:pt x="40" y="104"/>
                    </a:cubicBezTo>
                    <a:cubicBezTo>
                      <a:pt x="39" y="104"/>
                      <a:pt x="37" y="104"/>
                      <a:pt x="36" y="104"/>
                    </a:cubicBezTo>
                    <a:cubicBezTo>
                      <a:pt x="5" y="123"/>
                      <a:pt x="5" y="123"/>
                      <a:pt x="5" y="12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1" y="5"/>
                      <a:pt x="71" y="5"/>
                      <a:pt x="71" y="5"/>
                    </a:cubicBezTo>
                    <a:lnTo>
                      <a:pt x="71" y="1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4" name="组合 123"/>
            <p:cNvGrpSpPr/>
            <p:nvPr/>
          </p:nvGrpSpPr>
          <p:grpSpPr>
            <a:xfrm>
              <a:off x="7136507" y="3468875"/>
              <a:ext cx="291976" cy="293423"/>
              <a:chOff x="7136507" y="3468875"/>
              <a:chExt cx="291976" cy="293423"/>
            </a:xfrm>
          </p:grpSpPr>
          <p:sp>
            <p:nvSpPr>
              <p:cNvPr id="210" name="Oval 16"/>
              <p:cNvSpPr>
                <a:spLocks noChangeArrowheads="1"/>
              </p:cNvSpPr>
              <p:nvPr/>
            </p:nvSpPr>
            <p:spPr bwMode="auto">
              <a:xfrm>
                <a:off x="7136507" y="3468875"/>
                <a:ext cx="291976" cy="293423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211" name="组合 210"/>
              <p:cNvGrpSpPr/>
              <p:nvPr/>
            </p:nvGrpSpPr>
            <p:grpSpPr>
              <a:xfrm flipV="1">
                <a:off x="7219928" y="3545888"/>
                <a:ext cx="125135" cy="139397"/>
                <a:chOff x="4438650" y="3190875"/>
                <a:chExt cx="431800" cy="481013"/>
              </a:xfrm>
              <a:solidFill>
                <a:schemeClr val="accent2"/>
              </a:solidFill>
            </p:grpSpPr>
            <p:sp>
              <p:nvSpPr>
                <p:cNvPr id="212" name="Freeform 120"/>
                <p:cNvSpPr/>
                <p:nvPr/>
              </p:nvSpPr>
              <p:spPr bwMode="auto">
                <a:xfrm>
                  <a:off x="4491038" y="3336925"/>
                  <a:ext cx="19050" cy="187325"/>
                </a:xfrm>
                <a:custGeom>
                  <a:avLst/>
                  <a:gdLst>
                    <a:gd name="T0" fmla="*/ 3 w 5"/>
                    <a:gd name="T1" fmla="*/ 50 h 50"/>
                    <a:gd name="T2" fmla="*/ 5 w 5"/>
                    <a:gd name="T3" fmla="*/ 47 h 50"/>
                    <a:gd name="T4" fmla="*/ 5 w 5"/>
                    <a:gd name="T5" fmla="*/ 3 h 50"/>
                    <a:gd name="T6" fmla="*/ 3 w 5"/>
                    <a:gd name="T7" fmla="*/ 0 h 50"/>
                    <a:gd name="T8" fmla="*/ 0 w 5"/>
                    <a:gd name="T9" fmla="*/ 3 h 50"/>
                    <a:gd name="T10" fmla="*/ 0 w 5"/>
                    <a:gd name="T11" fmla="*/ 47 h 50"/>
                    <a:gd name="T12" fmla="*/ 3 w 5"/>
                    <a:gd name="T13" fmla="*/ 5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50">
                      <a:moveTo>
                        <a:pt x="3" y="50"/>
                      </a:moveTo>
                      <a:cubicBezTo>
                        <a:pt x="4" y="50"/>
                        <a:pt x="5" y="48"/>
                        <a:pt x="5" y="47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5" y="1"/>
                        <a:pt x="4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8"/>
                        <a:pt x="1" y="50"/>
                        <a:pt x="3" y="5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13" name="Freeform 121"/>
                <p:cNvSpPr/>
                <p:nvPr/>
              </p:nvSpPr>
              <p:spPr bwMode="auto">
                <a:xfrm>
                  <a:off x="4603750" y="3336925"/>
                  <a:ext cx="19050" cy="187325"/>
                </a:xfrm>
                <a:custGeom>
                  <a:avLst/>
                  <a:gdLst>
                    <a:gd name="T0" fmla="*/ 2 w 5"/>
                    <a:gd name="T1" fmla="*/ 50 h 50"/>
                    <a:gd name="T2" fmla="*/ 5 w 5"/>
                    <a:gd name="T3" fmla="*/ 47 h 50"/>
                    <a:gd name="T4" fmla="*/ 5 w 5"/>
                    <a:gd name="T5" fmla="*/ 3 h 50"/>
                    <a:gd name="T6" fmla="*/ 2 w 5"/>
                    <a:gd name="T7" fmla="*/ 0 h 50"/>
                    <a:gd name="T8" fmla="*/ 0 w 5"/>
                    <a:gd name="T9" fmla="*/ 3 h 50"/>
                    <a:gd name="T10" fmla="*/ 0 w 5"/>
                    <a:gd name="T11" fmla="*/ 47 h 50"/>
                    <a:gd name="T12" fmla="*/ 2 w 5"/>
                    <a:gd name="T13" fmla="*/ 5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50">
                      <a:moveTo>
                        <a:pt x="2" y="50"/>
                      </a:moveTo>
                      <a:cubicBezTo>
                        <a:pt x="4" y="50"/>
                        <a:pt x="5" y="48"/>
                        <a:pt x="5" y="47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5" y="1"/>
                        <a:pt x="4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8"/>
                        <a:pt x="1" y="50"/>
                        <a:pt x="2" y="5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14" name="Freeform 122"/>
                <p:cNvSpPr/>
                <p:nvPr/>
              </p:nvSpPr>
              <p:spPr bwMode="auto">
                <a:xfrm>
                  <a:off x="4757738" y="3340100"/>
                  <a:ext cx="38100" cy="180975"/>
                </a:xfrm>
                <a:custGeom>
                  <a:avLst/>
                  <a:gdLst>
                    <a:gd name="T0" fmla="*/ 3 w 10"/>
                    <a:gd name="T1" fmla="*/ 0 h 48"/>
                    <a:gd name="T2" fmla="*/ 0 w 10"/>
                    <a:gd name="T3" fmla="*/ 3 h 48"/>
                    <a:gd name="T4" fmla="*/ 6 w 10"/>
                    <a:gd name="T5" fmla="*/ 46 h 48"/>
                    <a:gd name="T6" fmla="*/ 8 w 10"/>
                    <a:gd name="T7" fmla="*/ 48 h 48"/>
                    <a:gd name="T8" fmla="*/ 10 w 10"/>
                    <a:gd name="T9" fmla="*/ 45 h 48"/>
                    <a:gd name="T10" fmla="*/ 5 w 10"/>
                    <a:gd name="T11" fmla="*/ 2 h 48"/>
                    <a:gd name="T12" fmla="*/ 3 w 10"/>
                    <a:gd name="T13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48">
                      <a:moveTo>
                        <a:pt x="3" y="0"/>
                      </a:move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6" y="46"/>
                        <a:pt x="6" y="46"/>
                        <a:pt x="6" y="46"/>
                      </a:cubicBezTo>
                      <a:cubicBezTo>
                        <a:pt x="6" y="47"/>
                        <a:pt x="7" y="48"/>
                        <a:pt x="8" y="48"/>
                      </a:cubicBezTo>
                      <a:cubicBezTo>
                        <a:pt x="10" y="48"/>
                        <a:pt x="10" y="47"/>
                        <a:pt x="10" y="45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5" y="1"/>
                        <a:pt x="4" y="0"/>
                        <a:pt x="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15" name="Freeform 123"/>
                <p:cNvSpPr>
                  <a:spLocks noEditPoints="1"/>
                </p:cNvSpPr>
                <p:nvPr/>
              </p:nvSpPr>
              <p:spPr bwMode="auto">
                <a:xfrm>
                  <a:off x="4438650" y="3190875"/>
                  <a:ext cx="236538" cy="481013"/>
                </a:xfrm>
                <a:custGeom>
                  <a:avLst/>
                  <a:gdLst>
                    <a:gd name="T0" fmla="*/ 58 w 63"/>
                    <a:gd name="T1" fmla="*/ 0 h 128"/>
                    <a:gd name="T2" fmla="*/ 6 w 63"/>
                    <a:gd name="T3" fmla="*/ 0 h 128"/>
                    <a:gd name="T4" fmla="*/ 0 w 63"/>
                    <a:gd name="T5" fmla="*/ 6 h 128"/>
                    <a:gd name="T6" fmla="*/ 0 w 63"/>
                    <a:gd name="T7" fmla="*/ 122 h 128"/>
                    <a:gd name="T8" fmla="*/ 6 w 63"/>
                    <a:gd name="T9" fmla="*/ 128 h 128"/>
                    <a:gd name="T10" fmla="*/ 58 w 63"/>
                    <a:gd name="T11" fmla="*/ 128 h 128"/>
                    <a:gd name="T12" fmla="*/ 63 w 63"/>
                    <a:gd name="T13" fmla="*/ 122 h 128"/>
                    <a:gd name="T14" fmla="*/ 63 w 63"/>
                    <a:gd name="T15" fmla="*/ 6 h 128"/>
                    <a:gd name="T16" fmla="*/ 58 w 63"/>
                    <a:gd name="T17" fmla="*/ 0 h 128"/>
                    <a:gd name="T18" fmla="*/ 29 w 63"/>
                    <a:gd name="T19" fmla="*/ 123 h 128"/>
                    <a:gd name="T20" fmla="*/ 4 w 63"/>
                    <a:gd name="T21" fmla="*/ 123 h 128"/>
                    <a:gd name="T22" fmla="*/ 4 w 63"/>
                    <a:gd name="T23" fmla="*/ 5 h 128"/>
                    <a:gd name="T24" fmla="*/ 29 w 63"/>
                    <a:gd name="T25" fmla="*/ 5 h 128"/>
                    <a:gd name="T26" fmla="*/ 29 w 63"/>
                    <a:gd name="T27" fmla="*/ 123 h 128"/>
                    <a:gd name="T28" fmla="*/ 59 w 63"/>
                    <a:gd name="T29" fmla="*/ 123 h 128"/>
                    <a:gd name="T30" fmla="*/ 34 w 63"/>
                    <a:gd name="T31" fmla="*/ 123 h 128"/>
                    <a:gd name="T32" fmla="*/ 34 w 63"/>
                    <a:gd name="T33" fmla="*/ 5 h 128"/>
                    <a:gd name="T34" fmla="*/ 59 w 63"/>
                    <a:gd name="T35" fmla="*/ 5 h 128"/>
                    <a:gd name="T36" fmla="*/ 59 w 63"/>
                    <a:gd name="T37" fmla="*/ 123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3" h="128">
                      <a:moveTo>
                        <a:pt x="58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3"/>
                        <a:pt x="0" y="6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0" y="125"/>
                        <a:pt x="2" y="128"/>
                        <a:pt x="6" y="128"/>
                      </a:cubicBezTo>
                      <a:cubicBezTo>
                        <a:pt x="58" y="128"/>
                        <a:pt x="58" y="128"/>
                        <a:pt x="58" y="128"/>
                      </a:cubicBezTo>
                      <a:cubicBezTo>
                        <a:pt x="61" y="128"/>
                        <a:pt x="63" y="125"/>
                        <a:pt x="63" y="122"/>
                      </a:cubicBezTo>
                      <a:cubicBezTo>
                        <a:pt x="63" y="6"/>
                        <a:pt x="63" y="6"/>
                        <a:pt x="63" y="6"/>
                      </a:cubicBezTo>
                      <a:cubicBezTo>
                        <a:pt x="63" y="3"/>
                        <a:pt x="61" y="0"/>
                        <a:pt x="58" y="0"/>
                      </a:cubicBezTo>
                      <a:close/>
                      <a:moveTo>
                        <a:pt x="29" y="123"/>
                      </a:moveTo>
                      <a:cubicBezTo>
                        <a:pt x="4" y="123"/>
                        <a:pt x="4" y="123"/>
                        <a:pt x="4" y="123"/>
                      </a:cubicBezTo>
                      <a:cubicBezTo>
                        <a:pt x="4" y="5"/>
                        <a:pt x="4" y="5"/>
                        <a:pt x="4" y="5"/>
                      </a:cubicBezTo>
                      <a:cubicBezTo>
                        <a:pt x="29" y="5"/>
                        <a:pt x="29" y="5"/>
                        <a:pt x="29" y="5"/>
                      </a:cubicBezTo>
                      <a:lnTo>
                        <a:pt x="29" y="123"/>
                      </a:lnTo>
                      <a:close/>
                      <a:moveTo>
                        <a:pt x="59" y="123"/>
                      </a:moveTo>
                      <a:cubicBezTo>
                        <a:pt x="34" y="123"/>
                        <a:pt x="34" y="123"/>
                        <a:pt x="34" y="123"/>
                      </a:cubicBezTo>
                      <a:cubicBezTo>
                        <a:pt x="34" y="5"/>
                        <a:pt x="34" y="5"/>
                        <a:pt x="34" y="5"/>
                      </a:cubicBezTo>
                      <a:cubicBezTo>
                        <a:pt x="59" y="5"/>
                        <a:pt x="59" y="5"/>
                        <a:pt x="59" y="5"/>
                      </a:cubicBezTo>
                      <a:lnTo>
                        <a:pt x="59" y="1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16" name="Freeform 124"/>
                <p:cNvSpPr>
                  <a:spLocks noEditPoints="1"/>
                </p:cNvSpPr>
                <p:nvPr/>
              </p:nvSpPr>
              <p:spPr bwMode="auto">
                <a:xfrm>
                  <a:off x="4686300" y="3190875"/>
                  <a:ext cx="184150" cy="481013"/>
                </a:xfrm>
                <a:custGeom>
                  <a:avLst/>
                  <a:gdLst>
                    <a:gd name="T0" fmla="*/ 34 w 49"/>
                    <a:gd name="T1" fmla="*/ 5 h 128"/>
                    <a:gd name="T2" fmla="*/ 27 w 49"/>
                    <a:gd name="T3" fmla="*/ 0 h 128"/>
                    <a:gd name="T4" fmla="*/ 5 w 49"/>
                    <a:gd name="T5" fmla="*/ 3 h 128"/>
                    <a:gd name="T6" fmla="*/ 0 w 49"/>
                    <a:gd name="T7" fmla="*/ 8 h 128"/>
                    <a:gd name="T8" fmla="*/ 15 w 49"/>
                    <a:gd name="T9" fmla="*/ 123 h 128"/>
                    <a:gd name="T10" fmla="*/ 21 w 49"/>
                    <a:gd name="T11" fmla="*/ 128 h 128"/>
                    <a:gd name="T12" fmla="*/ 43 w 49"/>
                    <a:gd name="T13" fmla="*/ 125 h 128"/>
                    <a:gd name="T14" fmla="*/ 47 w 49"/>
                    <a:gd name="T15" fmla="*/ 123 h 128"/>
                    <a:gd name="T16" fmla="*/ 48 w 49"/>
                    <a:gd name="T17" fmla="*/ 119 h 128"/>
                    <a:gd name="T18" fmla="*/ 34 w 49"/>
                    <a:gd name="T19" fmla="*/ 5 h 128"/>
                    <a:gd name="T20" fmla="*/ 20 w 49"/>
                    <a:gd name="T21" fmla="*/ 124 h 128"/>
                    <a:gd name="T22" fmla="*/ 5 w 49"/>
                    <a:gd name="T23" fmla="*/ 8 h 128"/>
                    <a:gd name="T24" fmla="*/ 29 w 49"/>
                    <a:gd name="T25" fmla="*/ 4 h 128"/>
                    <a:gd name="T26" fmla="*/ 44 w 49"/>
                    <a:gd name="T27" fmla="*/ 120 h 128"/>
                    <a:gd name="T28" fmla="*/ 20 w 49"/>
                    <a:gd name="T29" fmla="*/ 124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9" h="128">
                      <a:moveTo>
                        <a:pt x="34" y="5"/>
                      </a:moveTo>
                      <a:cubicBezTo>
                        <a:pt x="33" y="2"/>
                        <a:pt x="30" y="0"/>
                        <a:pt x="27" y="0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3" y="3"/>
                        <a:pt x="1" y="6"/>
                        <a:pt x="0" y="8"/>
                      </a:cubicBezTo>
                      <a:cubicBezTo>
                        <a:pt x="15" y="123"/>
                        <a:pt x="15" y="123"/>
                        <a:pt x="15" y="123"/>
                      </a:cubicBezTo>
                      <a:cubicBezTo>
                        <a:pt x="15" y="126"/>
                        <a:pt x="18" y="128"/>
                        <a:pt x="21" y="128"/>
                      </a:cubicBezTo>
                      <a:cubicBezTo>
                        <a:pt x="43" y="125"/>
                        <a:pt x="43" y="125"/>
                        <a:pt x="43" y="125"/>
                      </a:cubicBezTo>
                      <a:cubicBezTo>
                        <a:pt x="45" y="125"/>
                        <a:pt x="46" y="124"/>
                        <a:pt x="47" y="123"/>
                      </a:cubicBezTo>
                      <a:cubicBezTo>
                        <a:pt x="48" y="122"/>
                        <a:pt x="49" y="120"/>
                        <a:pt x="48" y="119"/>
                      </a:cubicBezTo>
                      <a:lnTo>
                        <a:pt x="34" y="5"/>
                      </a:lnTo>
                      <a:close/>
                      <a:moveTo>
                        <a:pt x="20" y="124"/>
                      </a:move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29" y="4"/>
                        <a:pt x="29" y="4"/>
                        <a:pt x="29" y="4"/>
                      </a:cubicBezTo>
                      <a:cubicBezTo>
                        <a:pt x="44" y="120"/>
                        <a:pt x="44" y="120"/>
                        <a:pt x="44" y="120"/>
                      </a:cubicBezTo>
                      <a:lnTo>
                        <a:pt x="20" y="1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25" name="组合 124"/>
            <p:cNvGrpSpPr/>
            <p:nvPr/>
          </p:nvGrpSpPr>
          <p:grpSpPr>
            <a:xfrm>
              <a:off x="5403436" y="4964894"/>
              <a:ext cx="462538" cy="466875"/>
              <a:chOff x="5403436" y="4964894"/>
              <a:chExt cx="462538" cy="466875"/>
            </a:xfrm>
          </p:grpSpPr>
          <p:sp>
            <p:nvSpPr>
              <p:cNvPr id="208" name="Oval 10"/>
              <p:cNvSpPr>
                <a:spLocks noChangeArrowheads="1"/>
              </p:cNvSpPr>
              <p:nvPr/>
            </p:nvSpPr>
            <p:spPr bwMode="auto">
              <a:xfrm>
                <a:off x="5403436" y="4964894"/>
                <a:ext cx="462538" cy="466875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09" name="Freeform 125"/>
              <p:cNvSpPr>
                <a:spLocks noEditPoints="1"/>
              </p:cNvSpPr>
              <p:nvPr/>
            </p:nvSpPr>
            <p:spPr bwMode="auto">
              <a:xfrm>
                <a:off x="5551648" y="5099640"/>
                <a:ext cx="166114" cy="197382"/>
              </a:xfrm>
              <a:custGeom>
                <a:avLst/>
                <a:gdLst>
                  <a:gd name="T0" fmla="*/ 106 w 108"/>
                  <a:gd name="T1" fmla="*/ 15 h 128"/>
                  <a:gd name="T2" fmla="*/ 10 w 108"/>
                  <a:gd name="T3" fmla="*/ 15 h 128"/>
                  <a:gd name="T4" fmla="*/ 5 w 108"/>
                  <a:gd name="T5" fmla="*/ 10 h 128"/>
                  <a:gd name="T6" fmla="*/ 10 w 108"/>
                  <a:gd name="T7" fmla="*/ 5 h 128"/>
                  <a:gd name="T8" fmla="*/ 106 w 108"/>
                  <a:gd name="T9" fmla="*/ 5 h 128"/>
                  <a:gd name="T10" fmla="*/ 108 w 108"/>
                  <a:gd name="T11" fmla="*/ 2 h 128"/>
                  <a:gd name="T12" fmla="*/ 106 w 108"/>
                  <a:gd name="T13" fmla="*/ 0 h 128"/>
                  <a:gd name="T14" fmla="*/ 10 w 108"/>
                  <a:gd name="T15" fmla="*/ 0 h 128"/>
                  <a:gd name="T16" fmla="*/ 0 w 108"/>
                  <a:gd name="T17" fmla="*/ 10 h 128"/>
                  <a:gd name="T18" fmla="*/ 0 w 108"/>
                  <a:gd name="T19" fmla="*/ 118 h 128"/>
                  <a:gd name="T20" fmla="*/ 10 w 108"/>
                  <a:gd name="T21" fmla="*/ 128 h 128"/>
                  <a:gd name="T22" fmla="*/ 106 w 108"/>
                  <a:gd name="T23" fmla="*/ 128 h 128"/>
                  <a:gd name="T24" fmla="*/ 108 w 108"/>
                  <a:gd name="T25" fmla="*/ 126 h 128"/>
                  <a:gd name="T26" fmla="*/ 108 w 108"/>
                  <a:gd name="T27" fmla="*/ 17 h 128"/>
                  <a:gd name="T28" fmla="*/ 106 w 108"/>
                  <a:gd name="T29" fmla="*/ 15 h 128"/>
                  <a:gd name="T30" fmla="*/ 56 w 108"/>
                  <a:gd name="T31" fmla="*/ 19 h 128"/>
                  <a:gd name="T32" fmla="*/ 82 w 108"/>
                  <a:gd name="T33" fmla="*/ 19 h 128"/>
                  <a:gd name="T34" fmla="*/ 82 w 108"/>
                  <a:gd name="T35" fmla="*/ 58 h 128"/>
                  <a:gd name="T36" fmla="*/ 71 w 108"/>
                  <a:gd name="T37" fmla="*/ 52 h 128"/>
                  <a:gd name="T38" fmla="*/ 67 w 108"/>
                  <a:gd name="T39" fmla="*/ 52 h 128"/>
                  <a:gd name="T40" fmla="*/ 56 w 108"/>
                  <a:gd name="T41" fmla="*/ 58 h 128"/>
                  <a:gd name="T42" fmla="*/ 56 w 108"/>
                  <a:gd name="T43" fmla="*/ 19 h 128"/>
                  <a:gd name="T44" fmla="*/ 104 w 108"/>
                  <a:gd name="T45" fmla="*/ 123 h 128"/>
                  <a:gd name="T46" fmla="*/ 10 w 108"/>
                  <a:gd name="T47" fmla="*/ 123 h 128"/>
                  <a:gd name="T48" fmla="*/ 5 w 108"/>
                  <a:gd name="T49" fmla="*/ 118 h 128"/>
                  <a:gd name="T50" fmla="*/ 5 w 108"/>
                  <a:gd name="T51" fmla="*/ 18 h 128"/>
                  <a:gd name="T52" fmla="*/ 6 w 108"/>
                  <a:gd name="T53" fmla="*/ 19 h 128"/>
                  <a:gd name="T54" fmla="*/ 10 w 108"/>
                  <a:gd name="T55" fmla="*/ 19 h 128"/>
                  <a:gd name="T56" fmla="*/ 52 w 108"/>
                  <a:gd name="T57" fmla="*/ 19 h 128"/>
                  <a:gd name="T58" fmla="*/ 52 w 108"/>
                  <a:gd name="T59" fmla="*/ 58 h 128"/>
                  <a:gd name="T60" fmla="*/ 58 w 108"/>
                  <a:gd name="T61" fmla="*/ 62 h 128"/>
                  <a:gd name="T62" fmla="*/ 69 w 108"/>
                  <a:gd name="T63" fmla="*/ 57 h 128"/>
                  <a:gd name="T64" fmla="*/ 80 w 108"/>
                  <a:gd name="T65" fmla="*/ 62 h 128"/>
                  <a:gd name="T66" fmla="*/ 86 w 108"/>
                  <a:gd name="T67" fmla="*/ 58 h 128"/>
                  <a:gd name="T68" fmla="*/ 86 w 108"/>
                  <a:gd name="T69" fmla="*/ 19 h 128"/>
                  <a:gd name="T70" fmla="*/ 104 w 108"/>
                  <a:gd name="T71" fmla="*/ 19 h 128"/>
                  <a:gd name="T72" fmla="*/ 104 w 108"/>
                  <a:gd name="T73" fmla="*/ 12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8" h="128">
                    <a:moveTo>
                      <a:pt x="106" y="15"/>
                    </a:moveTo>
                    <a:cubicBezTo>
                      <a:pt x="10" y="15"/>
                      <a:pt x="10" y="15"/>
                      <a:pt x="10" y="15"/>
                    </a:cubicBezTo>
                    <a:cubicBezTo>
                      <a:pt x="7" y="15"/>
                      <a:pt x="5" y="13"/>
                      <a:pt x="5" y="10"/>
                    </a:cubicBezTo>
                    <a:cubicBezTo>
                      <a:pt x="5" y="7"/>
                      <a:pt x="7" y="5"/>
                      <a:pt x="10" y="5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7" y="5"/>
                      <a:pt x="108" y="4"/>
                      <a:pt x="108" y="2"/>
                    </a:cubicBezTo>
                    <a:cubicBezTo>
                      <a:pt x="108" y="1"/>
                      <a:pt x="107" y="0"/>
                      <a:pt x="106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24"/>
                      <a:pt x="4" y="128"/>
                      <a:pt x="10" y="128"/>
                    </a:cubicBezTo>
                    <a:cubicBezTo>
                      <a:pt x="106" y="128"/>
                      <a:pt x="106" y="128"/>
                      <a:pt x="106" y="128"/>
                    </a:cubicBezTo>
                    <a:cubicBezTo>
                      <a:pt x="107" y="128"/>
                      <a:pt x="108" y="127"/>
                      <a:pt x="108" y="126"/>
                    </a:cubicBezTo>
                    <a:cubicBezTo>
                      <a:pt x="108" y="17"/>
                      <a:pt x="108" y="17"/>
                      <a:pt x="108" y="17"/>
                    </a:cubicBezTo>
                    <a:cubicBezTo>
                      <a:pt x="108" y="16"/>
                      <a:pt x="107" y="15"/>
                      <a:pt x="106" y="15"/>
                    </a:cubicBezTo>
                    <a:close/>
                    <a:moveTo>
                      <a:pt x="56" y="19"/>
                    </a:moveTo>
                    <a:cubicBezTo>
                      <a:pt x="82" y="19"/>
                      <a:pt x="82" y="19"/>
                      <a:pt x="82" y="19"/>
                    </a:cubicBezTo>
                    <a:cubicBezTo>
                      <a:pt x="82" y="58"/>
                      <a:pt x="82" y="58"/>
                      <a:pt x="82" y="58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70" y="52"/>
                      <a:pt x="68" y="52"/>
                      <a:pt x="67" y="52"/>
                    </a:cubicBezTo>
                    <a:cubicBezTo>
                      <a:pt x="56" y="58"/>
                      <a:pt x="56" y="58"/>
                      <a:pt x="56" y="58"/>
                    </a:cubicBezTo>
                    <a:lnTo>
                      <a:pt x="56" y="19"/>
                    </a:lnTo>
                    <a:close/>
                    <a:moveTo>
                      <a:pt x="104" y="123"/>
                    </a:moveTo>
                    <a:cubicBezTo>
                      <a:pt x="10" y="123"/>
                      <a:pt x="10" y="123"/>
                      <a:pt x="10" y="123"/>
                    </a:cubicBezTo>
                    <a:cubicBezTo>
                      <a:pt x="7" y="123"/>
                      <a:pt x="5" y="121"/>
                      <a:pt x="5" y="118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8" y="19"/>
                      <a:pt x="9" y="19"/>
                      <a:pt x="10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58"/>
                      <a:pt x="52" y="58"/>
                      <a:pt x="52" y="58"/>
                    </a:cubicBezTo>
                    <a:cubicBezTo>
                      <a:pt x="52" y="61"/>
                      <a:pt x="55" y="63"/>
                      <a:pt x="58" y="62"/>
                    </a:cubicBezTo>
                    <a:cubicBezTo>
                      <a:pt x="69" y="57"/>
                      <a:pt x="69" y="57"/>
                      <a:pt x="69" y="57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83" y="63"/>
                      <a:pt x="86" y="61"/>
                      <a:pt x="86" y="58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104" y="19"/>
                      <a:pt x="104" y="19"/>
                      <a:pt x="104" y="19"/>
                    </a:cubicBezTo>
                    <a:lnTo>
                      <a:pt x="104" y="1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6" name="组合 125"/>
            <p:cNvGrpSpPr/>
            <p:nvPr/>
          </p:nvGrpSpPr>
          <p:grpSpPr>
            <a:xfrm>
              <a:off x="4975587" y="2942738"/>
              <a:ext cx="455312" cy="462538"/>
              <a:chOff x="4975587" y="2942738"/>
              <a:chExt cx="455312" cy="462538"/>
            </a:xfrm>
          </p:grpSpPr>
          <p:sp>
            <p:nvSpPr>
              <p:cNvPr id="206" name="Oval 14"/>
              <p:cNvSpPr>
                <a:spLocks noChangeArrowheads="1"/>
              </p:cNvSpPr>
              <p:nvPr/>
            </p:nvSpPr>
            <p:spPr bwMode="auto">
              <a:xfrm>
                <a:off x="4975587" y="2942738"/>
                <a:ext cx="455312" cy="46253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207" name="Freeform 138"/>
              <p:cNvSpPr>
                <a:spLocks noEditPoints="1"/>
              </p:cNvSpPr>
              <p:nvPr/>
            </p:nvSpPr>
            <p:spPr bwMode="auto">
              <a:xfrm>
                <a:off x="5122985" y="3026624"/>
                <a:ext cx="160517" cy="294767"/>
              </a:xfrm>
              <a:custGeom>
                <a:avLst/>
                <a:gdLst>
                  <a:gd name="T0" fmla="*/ 64 w 70"/>
                  <a:gd name="T1" fmla="*/ 92 h 128"/>
                  <a:gd name="T2" fmla="*/ 62 w 70"/>
                  <a:gd name="T3" fmla="*/ 90 h 128"/>
                  <a:gd name="T4" fmla="*/ 37 w 70"/>
                  <a:gd name="T5" fmla="*/ 90 h 128"/>
                  <a:gd name="T6" fmla="*/ 37 w 70"/>
                  <a:gd name="T7" fmla="*/ 34 h 128"/>
                  <a:gd name="T8" fmla="*/ 38 w 70"/>
                  <a:gd name="T9" fmla="*/ 34 h 128"/>
                  <a:gd name="T10" fmla="*/ 52 w 70"/>
                  <a:gd name="T11" fmla="*/ 17 h 128"/>
                  <a:gd name="T12" fmla="*/ 35 w 70"/>
                  <a:gd name="T13" fmla="*/ 0 h 128"/>
                  <a:gd name="T14" fmla="*/ 18 w 70"/>
                  <a:gd name="T15" fmla="*/ 17 h 128"/>
                  <a:gd name="T16" fmla="*/ 32 w 70"/>
                  <a:gd name="T17" fmla="*/ 34 h 128"/>
                  <a:gd name="T18" fmla="*/ 33 w 70"/>
                  <a:gd name="T19" fmla="*/ 34 h 128"/>
                  <a:gd name="T20" fmla="*/ 33 w 70"/>
                  <a:gd name="T21" fmla="*/ 90 h 128"/>
                  <a:gd name="T22" fmla="*/ 8 w 70"/>
                  <a:gd name="T23" fmla="*/ 90 h 128"/>
                  <a:gd name="T24" fmla="*/ 6 w 70"/>
                  <a:gd name="T25" fmla="*/ 92 h 128"/>
                  <a:gd name="T26" fmla="*/ 6 w 70"/>
                  <a:gd name="T27" fmla="*/ 92 h 128"/>
                  <a:gd name="T28" fmla="*/ 0 w 70"/>
                  <a:gd name="T29" fmla="*/ 122 h 128"/>
                  <a:gd name="T30" fmla="*/ 2 w 70"/>
                  <a:gd name="T31" fmla="*/ 124 h 128"/>
                  <a:gd name="T32" fmla="*/ 8 w 70"/>
                  <a:gd name="T33" fmla="*/ 124 h 128"/>
                  <a:gd name="T34" fmla="*/ 8 w 70"/>
                  <a:gd name="T35" fmla="*/ 126 h 128"/>
                  <a:gd name="T36" fmla="*/ 10 w 70"/>
                  <a:gd name="T37" fmla="*/ 128 h 128"/>
                  <a:gd name="T38" fmla="*/ 12 w 70"/>
                  <a:gd name="T39" fmla="*/ 126 h 128"/>
                  <a:gd name="T40" fmla="*/ 12 w 70"/>
                  <a:gd name="T41" fmla="*/ 124 h 128"/>
                  <a:gd name="T42" fmla="*/ 58 w 70"/>
                  <a:gd name="T43" fmla="*/ 124 h 128"/>
                  <a:gd name="T44" fmla="*/ 58 w 70"/>
                  <a:gd name="T45" fmla="*/ 126 h 128"/>
                  <a:gd name="T46" fmla="*/ 60 w 70"/>
                  <a:gd name="T47" fmla="*/ 128 h 128"/>
                  <a:gd name="T48" fmla="*/ 62 w 70"/>
                  <a:gd name="T49" fmla="*/ 126 h 128"/>
                  <a:gd name="T50" fmla="*/ 62 w 70"/>
                  <a:gd name="T51" fmla="*/ 124 h 128"/>
                  <a:gd name="T52" fmla="*/ 68 w 70"/>
                  <a:gd name="T53" fmla="*/ 124 h 128"/>
                  <a:gd name="T54" fmla="*/ 70 w 70"/>
                  <a:gd name="T55" fmla="*/ 122 h 128"/>
                  <a:gd name="T56" fmla="*/ 64 w 70"/>
                  <a:gd name="T57" fmla="*/ 92 h 128"/>
                  <a:gd name="T58" fmla="*/ 22 w 70"/>
                  <a:gd name="T59" fmla="*/ 17 h 128"/>
                  <a:gd name="T60" fmla="*/ 35 w 70"/>
                  <a:gd name="T61" fmla="*/ 5 h 128"/>
                  <a:gd name="T62" fmla="*/ 48 w 70"/>
                  <a:gd name="T63" fmla="*/ 17 h 128"/>
                  <a:gd name="T64" fmla="*/ 35 w 70"/>
                  <a:gd name="T65" fmla="*/ 30 h 128"/>
                  <a:gd name="T66" fmla="*/ 22 w 70"/>
                  <a:gd name="T67" fmla="*/ 17 h 128"/>
                  <a:gd name="T68" fmla="*/ 65 w 70"/>
                  <a:gd name="T69" fmla="*/ 120 h 128"/>
                  <a:gd name="T70" fmla="*/ 5 w 70"/>
                  <a:gd name="T71" fmla="*/ 120 h 128"/>
                  <a:gd name="T72" fmla="*/ 10 w 70"/>
                  <a:gd name="T73" fmla="*/ 95 h 128"/>
                  <a:gd name="T74" fmla="*/ 60 w 70"/>
                  <a:gd name="T75" fmla="*/ 95 h 128"/>
                  <a:gd name="T76" fmla="*/ 60 w 70"/>
                  <a:gd name="T77" fmla="*/ 96 h 128"/>
                  <a:gd name="T78" fmla="*/ 64 w 70"/>
                  <a:gd name="T79" fmla="*/ 118 h 128"/>
                  <a:gd name="T80" fmla="*/ 65 w 70"/>
                  <a:gd name="T81" fmla="*/ 12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0" h="128">
                    <a:moveTo>
                      <a:pt x="64" y="92"/>
                    </a:moveTo>
                    <a:cubicBezTo>
                      <a:pt x="64" y="91"/>
                      <a:pt x="63" y="90"/>
                      <a:pt x="62" y="90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46" y="32"/>
                      <a:pt x="52" y="25"/>
                      <a:pt x="52" y="17"/>
                    </a:cubicBezTo>
                    <a:cubicBezTo>
                      <a:pt x="52" y="8"/>
                      <a:pt x="44" y="0"/>
                      <a:pt x="35" y="0"/>
                    </a:cubicBezTo>
                    <a:cubicBezTo>
                      <a:pt x="26" y="0"/>
                      <a:pt x="18" y="8"/>
                      <a:pt x="18" y="17"/>
                    </a:cubicBezTo>
                    <a:cubicBezTo>
                      <a:pt x="18" y="25"/>
                      <a:pt x="24" y="32"/>
                      <a:pt x="32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8" y="90"/>
                      <a:pt x="8" y="90"/>
                      <a:pt x="8" y="90"/>
                    </a:cubicBezTo>
                    <a:cubicBezTo>
                      <a:pt x="7" y="90"/>
                      <a:pt x="6" y="91"/>
                      <a:pt x="6" y="92"/>
                    </a:cubicBezTo>
                    <a:cubicBezTo>
                      <a:pt x="6" y="92"/>
                      <a:pt x="6" y="92"/>
                      <a:pt x="6" y="92"/>
                    </a:cubicBezTo>
                    <a:cubicBezTo>
                      <a:pt x="4" y="100"/>
                      <a:pt x="0" y="121"/>
                      <a:pt x="0" y="122"/>
                    </a:cubicBezTo>
                    <a:cubicBezTo>
                      <a:pt x="0" y="123"/>
                      <a:pt x="1" y="124"/>
                      <a:pt x="2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8" y="126"/>
                      <a:pt x="8" y="126"/>
                      <a:pt x="8" y="126"/>
                    </a:cubicBezTo>
                    <a:cubicBezTo>
                      <a:pt x="8" y="127"/>
                      <a:pt x="9" y="128"/>
                      <a:pt x="10" y="128"/>
                    </a:cubicBezTo>
                    <a:cubicBezTo>
                      <a:pt x="11" y="128"/>
                      <a:pt x="12" y="127"/>
                      <a:pt x="12" y="126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126"/>
                      <a:pt x="58" y="126"/>
                      <a:pt x="58" y="126"/>
                    </a:cubicBezTo>
                    <a:cubicBezTo>
                      <a:pt x="58" y="127"/>
                      <a:pt x="59" y="128"/>
                      <a:pt x="60" y="128"/>
                    </a:cubicBezTo>
                    <a:cubicBezTo>
                      <a:pt x="61" y="128"/>
                      <a:pt x="62" y="127"/>
                      <a:pt x="62" y="126"/>
                    </a:cubicBezTo>
                    <a:cubicBezTo>
                      <a:pt x="62" y="124"/>
                      <a:pt x="62" y="124"/>
                      <a:pt x="62" y="124"/>
                    </a:cubicBezTo>
                    <a:cubicBezTo>
                      <a:pt x="68" y="124"/>
                      <a:pt x="68" y="124"/>
                      <a:pt x="68" y="124"/>
                    </a:cubicBezTo>
                    <a:cubicBezTo>
                      <a:pt x="69" y="124"/>
                      <a:pt x="70" y="123"/>
                      <a:pt x="70" y="122"/>
                    </a:cubicBezTo>
                    <a:cubicBezTo>
                      <a:pt x="70" y="121"/>
                      <a:pt x="66" y="100"/>
                      <a:pt x="64" y="92"/>
                    </a:cubicBezTo>
                    <a:close/>
                    <a:moveTo>
                      <a:pt x="22" y="17"/>
                    </a:moveTo>
                    <a:cubicBezTo>
                      <a:pt x="22" y="10"/>
                      <a:pt x="28" y="5"/>
                      <a:pt x="35" y="5"/>
                    </a:cubicBezTo>
                    <a:cubicBezTo>
                      <a:pt x="42" y="5"/>
                      <a:pt x="48" y="10"/>
                      <a:pt x="48" y="17"/>
                    </a:cubicBezTo>
                    <a:cubicBezTo>
                      <a:pt x="48" y="24"/>
                      <a:pt x="42" y="30"/>
                      <a:pt x="35" y="30"/>
                    </a:cubicBezTo>
                    <a:cubicBezTo>
                      <a:pt x="28" y="30"/>
                      <a:pt x="22" y="24"/>
                      <a:pt x="22" y="17"/>
                    </a:cubicBezTo>
                    <a:close/>
                    <a:moveTo>
                      <a:pt x="65" y="120"/>
                    </a:moveTo>
                    <a:cubicBezTo>
                      <a:pt x="5" y="120"/>
                      <a:pt x="5" y="120"/>
                      <a:pt x="5" y="120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0" y="95"/>
                      <a:pt x="60" y="95"/>
                      <a:pt x="60" y="95"/>
                    </a:cubicBezTo>
                    <a:cubicBezTo>
                      <a:pt x="60" y="96"/>
                      <a:pt x="60" y="96"/>
                      <a:pt x="60" y="96"/>
                    </a:cubicBezTo>
                    <a:cubicBezTo>
                      <a:pt x="61" y="103"/>
                      <a:pt x="63" y="112"/>
                      <a:pt x="64" y="118"/>
                    </a:cubicBezTo>
                    <a:lnTo>
                      <a:pt x="65" y="1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27" name="组合 126"/>
            <p:cNvGrpSpPr/>
            <p:nvPr/>
          </p:nvGrpSpPr>
          <p:grpSpPr>
            <a:xfrm>
              <a:off x="6277922" y="2399256"/>
              <a:ext cx="474101" cy="481329"/>
              <a:chOff x="6277922" y="2399256"/>
              <a:chExt cx="474101" cy="481329"/>
            </a:xfrm>
          </p:grpSpPr>
          <p:sp>
            <p:nvSpPr>
              <p:cNvPr id="198" name="Oval 22"/>
              <p:cNvSpPr>
                <a:spLocks noChangeArrowheads="1"/>
              </p:cNvSpPr>
              <p:nvPr/>
            </p:nvSpPr>
            <p:spPr bwMode="auto">
              <a:xfrm>
                <a:off x="6277922" y="2399256"/>
                <a:ext cx="474101" cy="481329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99" name="组合 198"/>
              <p:cNvGrpSpPr/>
              <p:nvPr/>
            </p:nvGrpSpPr>
            <p:grpSpPr>
              <a:xfrm>
                <a:off x="6396146" y="2554145"/>
                <a:ext cx="237652" cy="171550"/>
                <a:chOff x="7296150" y="2295525"/>
                <a:chExt cx="479425" cy="346075"/>
              </a:xfrm>
              <a:solidFill>
                <a:schemeClr val="accent2"/>
              </a:solidFill>
            </p:grpSpPr>
            <p:sp>
              <p:nvSpPr>
                <p:cNvPr id="200" name="Freeform 139"/>
                <p:cNvSpPr>
                  <a:spLocks noEditPoints="1"/>
                </p:cNvSpPr>
                <p:nvPr/>
              </p:nvSpPr>
              <p:spPr bwMode="auto">
                <a:xfrm>
                  <a:off x="7296150" y="2295525"/>
                  <a:ext cx="479425" cy="346075"/>
                </a:xfrm>
                <a:custGeom>
                  <a:avLst/>
                  <a:gdLst>
                    <a:gd name="T0" fmla="*/ 123 w 128"/>
                    <a:gd name="T1" fmla="*/ 28 h 92"/>
                    <a:gd name="T2" fmla="*/ 113 w 128"/>
                    <a:gd name="T3" fmla="*/ 8 h 92"/>
                    <a:gd name="T4" fmla="*/ 92 w 128"/>
                    <a:gd name="T5" fmla="*/ 0 h 92"/>
                    <a:gd name="T6" fmla="*/ 36 w 128"/>
                    <a:gd name="T7" fmla="*/ 0 h 92"/>
                    <a:gd name="T8" fmla="*/ 15 w 128"/>
                    <a:gd name="T9" fmla="*/ 8 h 92"/>
                    <a:gd name="T10" fmla="*/ 5 w 128"/>
                    <a:gd name="T11" fmla="*/ 28 h 92"/>
                    <a:gd name="T12" fmla="*/ 0 w 128"/>
                    <a:gd name="T13" fmla="*/ 75 h 92"/>
                    <a:gd name="T14" fmla="*/ 17 w 128"/>
                    <a:gd name="T15" fmla="*/ 92 h 92"/>
                    <a:gd name="T16" fmla="*/ 32 w 128"/>
                    <a:gd name="T17" fmla="*/ 82 h 92"/>
                    <a:gd name="T18" fmla="*/ 45 w 128"/>
                    <a:gd name="T19" fmla="*/ 62 h 92"/>
                    <a:gd name="T20" fmla="*/ 83 w 128"/>
                    <a:gd name="T21" fmla="*/ 62 h 92"/>
                    <a:gd name="T22" fmla="*/ 96 w 128"/>
                    <a:gd name="T23" fmla="*/ 82 h 92"/>
                    <a:gd name="T24" fmla="*/ 111 w 128"/>
                    <a:gd name="T25" fmla="*/ 92 h 92"/>
                    <a:gd name="T26" fmla="*/ 128 w 128"/>
                    <a:gd name="T27" fmla="*/ 75 h 92"/>
                    <a:gd name="T28" fmla="*/ 123 w 128"/>
                    <a:gd name="T29" fmla="*/ 28 h 92"/>
                    <a:gd name="T30" fmla="*/ 111 w 128"/>
                    <a:gd name="T31" fmla="*/ 87 h 92"/>
                    <a:gd name="T32" fmla="*/ 100 w 128"/>
                    <a:gd name="T33" fmla="*/ 80 h 92"/>
                    <a:gd name="T34" fmla="*/ 86 w 128"/>
                    <a:gd name="T35" fmla="*/ 58 h 92"/>
                    <a:gd name="T36" fmla="*/ 42 w 128"/>
                    <a:gd name="T37" fmla="*/ 58 h 92"/>
                    <a:gd name="T38" fmla="*/ 28 w 128"/>
                    <a:gd name="T39" fmla="*/ 80 h 92"/>
                    <a:gd name="T40" fmla="*/ 17 w 128"/>
                    <a:gd name="T41" fmla="*/ 87 h 92"/>
                    <a:gd name="T42" fmla="*/ 5 w 128"/>
                    <a:gd name="T43" fmla="*/ 75 h 92"/>
                    <a:gd name="T44" fmla="*/ 10 w 128"/>
                    <a:gd name="T45" fmla="*/ 29 h 92"/>
                    <a:gd name="T46" fmla="*/ 18 w 128"/>
                    <a:gd name="T47" fmla="*/ 12 h 92"/>
                    <a:gd name="T48" fmla="*/ 36 w 128"/>
                    <a:gd name="T49" fmla="*/ 5 h 92"/>
                    <a:gd name="T50" fmla="*/ 92 w 128"/>
                    <a:gd name="T51" fmla="*/ 5 h 92"/>
                    <a:gd name="T52" fmla="*/ 110 w 128"/>
                    <a:gd name="T53" fmla="*/ 12 h 92"/>
                    <a:gd name="T54" fmla="*/ 118 w 128"/>
                    <a:gd name="T55" fmla="*/ 29 h 92"/>
                    <a:gd name="T56" fmla="*/ 123 w 128"/>
                    <a:gd name="T57" fmla="*/ 75 h 92"/>
                    <a:gd name="T58" fmla="*/ 111 w 128"/>
                    <a:gd name="T59" fmla="*/ 87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8" h="92">
                      <a:moveTo>
                        <a:pt x="123" y="28"/>
                      </a:moveTo>
                      <a:cubicBezTo>
                        <a:pt x="122" y="21"/>
                        <a:pt x="119" y="14"/>
                        <a:pt x="113" y="8"/>
                      </a:cubicBezTo>
                      <a:cubicBezTo>
                        <a:pt x="107" y="3"/>
                        <a:pt x="100" y="0"/>
                        <a:pt x="92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28" y="0"/>
                        <a:pt x="21" y="3"/>
                        <a:pt x="15" y="8"/>
                      </a:cubicBezTo>
                      <a:cubicBezTo>
                        <a:pt x="9" y="14"/>
                        <a:pt x="6" y="21"/>
                        <a:pt x="5" y="28"/>
                      </a:cubicBezTo>
                      <a:cubicBezTo>
                        <a:pt x="2" y="57"/>
                        <a:pt x="0" y="74"/>
                        <a:pt x="0" y="75"/>
                      </a:cubicBezTo>
                      <a:cubicBezTo>
                        <a:pt x="0" y="84"/>
                        <a:pt x="7" y="92"/>
                        <a:pt x="17" y="92"/>
                      </a:cubicBezTo>
                      <a:cubicBezTo>
                        <a:pt x="23" y="92"/>
                        <a:pt x="29" y="88"/>
                        <a:pt x="32" y="82"/>
                      </a:cubicBezTo>
                      <a:cubicBezTo>
                        <a:pt x="45" y="62"/>
                        <a:pt x="45" y="62"/>
                        <a:pt x="45" y="62"/>
                      </a:cubicBezTo>
                      <a:cubicBezTo>
                        <a:pt x="83" y="62"/>
                        <a:pt x="83" y="62"/>
                        <a:pt x="83" y="62"/>
                      </a:cubicBezTo>
                      <a:cubicBezTo>
                        <a:pt x="96" y="82"/>
                        <a:pt x="96" y="82"/>
                        <a:pt x="96" y="82"/>
                      </a:cubicBezTo>
                      <a:cubicBezTo>
                        <a:pt x="99" y="88"/>
                        <a:pt x="105" y="92"/>
                        <a:pt x="111" y="92"/>
                      </a:cubicBezTo>
                      <a:cubicBezTo>
                        <a:pt x="121" y="92"/>
                        <a:pt x="128" y="84"/>
                        <a:pt x="128" y="75"/>
                      </a:cubicBezTo>
                      <a:cubicBezTo>
                        <a:pt x="128" y="74"/>
                        <a:pt x="126" y="57"/>
                        <a:pt x="123" y="28"/>
                      </a:cubicBezTo>
                      <a:close/>
                      <a:moveTo>
                        <a:pt x="111" y="87"/>
                      </a:moveTo>
                      <a:cubicBezTo>
                        <a:pt x="107" y="87"/>
                        <a:pt x="102" y="84"/>
                        <a:pt x="100" y="80"/>
                      </a:cubicBezTo>
                      <a:cubicBezTo>
                        <a:pt x="86" y="58"/>
                        <a:pt x="86" y="58"/>
                        <a:pt x="86" y="58"/>
                      </a:cubicBezTo>
                      <a:cubicBezTo>
                        <a:pt x="42" y="58"/>
                        <a:pt x="42" y="58"/>
                        <a:pt x="42" y="58"/>
                      </a:cubicBezTo>
                      <a:cubicBezTo>
                        <a:pt x="28" y="80"/>
                        <a:pt x="28" y="80"/>
                        <a:pt x="28" y="80"/>
                      </a:cubicBezTo>
                      <a:cubicBezTo>
                        <a:pt x="26" y="84"/>
                        <a:pt x="21" y="87"/>
                        <a:pt x="17" y="87"/>
                      </a:cubicBezTo>
                      <a:cubicBezTo>
                        <a:pt x="10" y="87"/>
                        <a:pt x="5" y="82"/>
                        <a:pt x="5" y="75"/>
                      </a:cubicBezTo>
                      <a:cubicBezTo>
                        <a:pt x="5" y="73"/>
                        <a:pt x="8" y="44"/>
                        <a:pt x="10" y="29"/>
                      </a:cubicBezTo>
                      <a:cubicBezTo>
                        <a:pt x="10" y="22"/>
                        <a:pt x="13" y="16"/>
                        <a:pt x="18" y="12"/>
                      </a:cubicBezTo>
                      <a:cubicBezTo>
                        <a:pt x="23" y="7"/>
                        <a:pt x="29" y="5"/>
                        <a:pt x="36" y="5"/>
                      </a:cubicBezTo>
                      <a:cubicBezTo>
                        <a:pt x="92" y="5"/>
                        <a:pt x="92" y="5"/>
                        <a:pt x="92" y="5"/>
                      </a:cubicBezTo>
                      <a:cubicBezTo>
                        <a:pt x="99" y="5"/>
                        <a:pt x="105" y="7"/>
                        <a:pt x="110" y="12"/>
                      </a:cubicBezTo>
                      <a:cubicBezTo>
                        <a:pt x="115" y="16"/>
                        <a:pt x="118" y="22"/>
                        <a:pt x="118" y="29"/>
                      </a:cubicBezTo>
                      <a:cubicBezTo>
                        <a:pt x="120" y="46"/>
                        <a:pt x="123" y="73"/>
                        <a:pt x="123" y="75"/>
                      </a:cubicBezTo>
                      <a:cubicBezTo>
                        <a:pt x="123" y="82"/>
                        <a:pt x="118" y="87"/>
                        <a:pt x="111" y="8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1" name="Freeform 140"/>
                <p:cNvSpPr/>
                <p:nvPr/>
              </p:nvSpPr>
              <p:spPr bwMode="auto">
                <a:xfrm>
                  <a:off x="7389813" y="2371725"/>
                  <a:ext cx="101600" cy="101600"/>
                </a:xfrm>
                <a:custGeom>
                  <a:avLst/>
                  <a:gdLst>
                    <a:gd name="T0" fmla="*/ 24 w 27"/>
                    <a:gd name="T1" fmla="*/ 11 h 27"/>
                    <a:gd name="T2" fmla="*/ 15 w 27"/>
                    <a:gd name="T3" fmla="*/ 11 h 27"/>
                    <a:gd name="T4" fmla="*/ 15 w 27"/>
                    <a:gd name="T5" fmla="*/ 2 h 27"/>
                    <a:gd name="T6" fmla="*/ 13 w 27"/>
                    <a:gd name="T7" fmla="*/ 0 h 27"/>
                    <a:gd name="T8" fmla="*/ 11 w 27"/>
                    <a:gd name="T9" fmla="*/ 2 h 27"/>
                    <a:gd name="T10" fmla="*/ 11 w 27"/>
                    <a:gd name="T11" fmla="*/ 11 h 27"/>
                    <a:gd name="T12" fmla="*/ 2 w 27"/>
                    <a:gd name="T13" fmla="*/ 11 h 27"/>
                    <a:gd name="T14" fmla="*/ 0 w 27"/>
                    <a:gd name="T15" fmla="*/ 13 h 27"/>
                    <a:gd name="T16" fmla="*/ 2 w 27"/>
                    <a:gd name="T17" fmla="*/ 15 h 27"/>
                    <a:gd name="T18" fmla="*/ 11 w 27"/>
                    <a:gd name="T19" fmla="*/ 15 h 27"/>
                    <a:gd name="T20" fmla="*/ 11 w 27"/>
                    <a:gd name="T21" fmla="*/ 24 h 27"/>
                    <a:gd name="T22" fmla="*/ 13 w 27"/>
                    <a:gd name="T23" fmla="*/ 27 h 27"/>
                    <a:gd name="T24" fmla="*/ 15 w 27"/>
                    <a:gd name="T25" fmla="*/ 24 h 27"/>
                    <a:gd name="T26" fmla="*/ 15 w 27"/>
                    <a:gd name="T27" fmla="*/ 15 h 27"/>
                    <a:gd name="T28" fmla="*/ 24 w 27"/>
                    <a:gd name="T29" fmla="*/ 15 h 27"/>
                    <a:gd name="T30" fmla="*/ 27 w 27"/>
                    <a:gd name="T31" fmla="*/ 13 h 27"/>
                    <a:gd name="T32" fmla="*/ 24 w 27"/>
                    <a:gd name="T33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7" h="27">
                      <a:moveTo>
                        <a:pt x="24" y="11"/>
                      </a:moveTo>
                      <a:cubicBezTo>
                        <a:pt x="15" y="11"/>
                        <a:pt x="15" y="11"/>
                        <a:pt x="15" y="11"/>
                      </a:cubicBezTo>
                      <a:cubicBezTo>
                        <a:pt x="15" y="2"/>
                        <a:pt x="15" y="2"/>
                        <a:pt x="15" y="2"/>
                      </a:cubicBezTo>
                      <a:cubicBezTo>
                        <a:pt x="15" y="1"/>
                        <a:pt x="14" y="0"/>
                        <a:pt x="13" y="0"/>
                      </a:cubicBezTo>
                      <a:cubicBezTo>
                        <a:pt x="12" y="0"/>
                        <a:pt x="11" y="1"/>
                        <a:pt x="11" y="2"/>
                      </a:cubicBez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1" y="11"/>
                        <a:pt x="0" y="12"/>
                        <a:pt x="0" y="13"/>
                      </a:cubicBezTo>
                      <a:cubicBezTo>
                        <a:pt x="0" y="14"/>
                        <a:pt x="1" y="15"/>
                        <a:pt x="2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1" y="24"/>
                        <a:pt x="11" y="24"/>
                        <a:pt x="11" y="24"/>
                      </a:cubicBezTo>
                      <a:cubicBezTo>
                        <a:pt x="11" y="26"/>
                        <a:pt x="12" y="27"/>
                        <a:pt x="13" y="27"/>
                      </a:cubicBezTo>
                      <a:cubicBezTo>
                        <a:pt x="14" y="27"/>
                        <a:pt x="15" y="26"/>
                        <a:pt x="15" y="24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26" y="15"/>
                        <a:pt x="27" y="14"/>
                        <a:pt x="27" y="13"/>
                      </a:cubicBezTo>
                      <a:cubicBezTo>
                        <a:pt x="27" y="12"/>
                        <a:pt x="26" y="11"/>
                        <a:pt x="24" y="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2" name="Oval 141"/>
                <p:cNvSpPr>
                  <a:spLocks noChangeArrowheads="1"/>
                </p:cNvSpPr>
                <p:nvPr/>
              </p:nvSpPr>
              <p:spPr bwMode="auto">
                <a:xfrm>
                  <a:off x="7618413" y="2371725"/>
                  <a:ext cx="26988" cy="25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3" name="Oval 142"/>
                <p:cNvSpPr>
                  <a:spLocks noChangeArrowheads="1"/>
                </p:cNvSpPr>
                <p:nvPr/>
              </p:nvSpPr>
              <p:spPr bwMode="auto">
                <a:xfrm>
                  <a:off x="7618413" y="2443163"/>
                  <a:ext cx="26988" cy="301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4" name="Oval 143"/>
                <p:cNvSpPr>
                  <a:spLocks noChangeArrowheads="1"/>
                </p:cNvSpPr>
                <p:nvPr/>
              </p:nvSpPr>
              <p:spPr bwMode="auto">
                <a:xfrm>
                  <a:off x="7656513" y="2408238"/>
                  <a:ext cx="25400" cy="269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205" name="Oval 144"/>
                <p:cNvSpPr>
                  <a:spLocks noChangeArrowheads="1"/>
                </p:cNvSpPr>
                <p:nvPr/>
              </p:nvSpPr>
              <p:spPr bwMode="auto">
                <a:xfrm>
                  <a:off x="7580313" y="2408238"/>
                  <a:ext cx="30163" cy="269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28" name="组合 127"/>
            <p:cNvGrpSpPr/>
            <p:nvPr/>
          </p:nvGrpSpPr>
          <p:grpSpPr>
            <a:xfrm>
              <a:off x="6127597" y="4781326"/>
              <a:ext cx="401830" cy="409058"/>
              <a:chOff x="6127597" y="4781326"/>
              <a:chExt cx="401830" cy="409058"/>
            </a:xfrm>
          </p:grpSpPr>
          <p:sp>
            <p:nvSpPr>
              <p:cNvPr id="171" name="Oval 8"/>
              <p:cNvSpPr>
                <a:spLocks noChangeArrowheads="1"/>
              </p:cNvSpPr>
              <p:nvPr/>
            </p:nvSpPr>
            <p:spPr bwMode="auto">
              <a:xfrm>
                <a:off x="6127597" y="4781326"/>
                <a:ext cx="401830" cy="40905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72" name="组合 171"/>
              <p:cNvGrpSpPr/>
              <p:nvPr/>
            </p:nvGrpSpPr>
            <p:grpSpPr>
              <a:xfrm>
                <a:off x="6206683" y="4911471"/>
                <a:ext cx="243658" cy="148768"/>
                <a:chOff x="9892188" y="831891"/>
                <a:chExt cx="294767" cy="179973"/>
              </a:xfrm>
            </p:grpSpPr>
            <p:sp>
              <p:nvSpPr>
                <p:cNvPr id="173" name="Freeform 145"/>
                <p:cNvSpPr>
                  <a:spLocks noEditPoints="1"/>
                </p:cNvSpPr>
                <p:nvPr/>
              </p:nvSpPr>
              <p:spPr bwMode="auto">
                <a:xfrm>
                  <a:off x="9892188" y="831891"/>
                  <a:ext cx="294767" cy="179973"/>
                </a:xfrm>
                <a:custGeom>
                  <a:avLst/>
                  <a:gdLst>
                    <a:gd name="T0" fmla="*/ 122 w 128"/>
                    <a:gd name="T1" fmla="*/ 0 h 78"/>
                    <a:gd name="T2" fmla="*/ 6 w 128"/>
                    <a:gd name="T3" fmla="*/ 0 h 78"/>
                    <a:gd name="T4" fmla="*/ 0 w 128"/>
                    <a:gd name="T5" fmla="*/ 6 h 78"/>
                    <a:gd name="T6" fmla="*/ 0 w 128"/>
                    <a:gd name="T7" fmla="*/ 72 h 78"/>
                    <a:gd name="T8" fmla="*/ 6 w 128"/>
                    <a:gd name="T9" fmla="*/ 78 h 78"/>
                    <a:gd name="T10" fmla="*/ 122 w 128"/>
                    <a:gd name="T11" fmla="*/ 78 h 78"/>
                    <a:gd name="T12" fmla="*/ 128 w 128"/>
                    <a:gd name="T13" fmla="*/ 72 h 78"/>
                    <a:gd name="T14" fmla="*/ 128 w 128"/>
                    <a:gd name="T15" fmla="*/ 6 h 78"/>
                    <a:gd name="T16" fmla="*/ 122 w 128"/>
                    <a:gd name="T17" fmla="*/ 0 h 78"/>
                    <a:gd name="T18" fmla="*/ 123 w 128"/>
                    <a:gd name="T19" fmla="*/ 74 h 78"/>
                    <a:gd name="T20" fmla="*/ 5 w 128"/>
                    <a:gd name="T21" fmla="*/ 74 h 78"/>
                    <a:gd name="T22" fmla="*/ 5 w 128"/>
                    <a:gd name="T23" fmla="*/ 4 h 78"/>
                    <a:gd name="T24" fmla="*/ 123 w 128"/>
                    <a:gd name="T25" fmla="*/ 4 h 78"/>
                    <a:gd name="T26" fmla="*/ 123 w 128"/>
                    <a:gd name="T27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8" h="78">
                      <a:moveTo>
                        <a:pt x="1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2"/>
                        <a:pt x="0" y="6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6"/>
                        <a:pt x="3" y="78"/>
                        <a:pt x="6" y="78"/>
                      </a:cubicBezTo>
                      <a:cubicBezTo>
                        <a:pt x="122" y="78"/>
                        <a:pt x="122" y="78"/>
                        <a:pt x="122" y="78"/>
                      </a:cubicBezTo>
                      <a:cubicBezTo>
                        <a:pt x="125" y="78"/>
                        <a:pt x="128" y="76"/>
                        <a:pt x="128" y="72"/>
                      </a:cubicBezTo>
                      <a:cubicBezTo>
                        <a:pt x="128" y="6"/>
                        <a:pt x="128" y="6"/>
                        <a:pt x="128" y="6"/>
                      </a:cubicBezTo>
                      <a:cubicBezTo>
                        <a:pt x="128" y="2"/>
                        <a:pt x="125" y="0"/>
                        <a:pt x="122" y="0"/>
                      </a:cubicBezTo>
                      <a:close/>
                      <a:moveTo>
                        <a:pt x="123" y="74"/>
                      </a:moveTo>
                      <a:cubicBezTo>
                        <a:pt x="5" y="74"/>
                        <a:pt x="5" y="74"/>
                        <a:pt x="5" y="74"/>
                      </a:cubicBezTo>
                      <a:cubicBezTo>
                        <a:pt x="5" y="4"/>
                        <a:pt x="5" y="4"/>
                        <a:pt x="5" y="4"/>
                      </a:cubicBezTo>
                      <a:cubicBezTo>
                        <a:pt x="123" y="4"/>
                        <a:pt x="123" y="4"/>
                        <a:pt x="123" y="4"/>
                      </a:cubicBezTo>
                      <a:lnTo>
                        <a:pt x="123" y="7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4" name="Oval 146"/>
                <p:cNvSpPr>
                  <a:spLocks noChangeArrowheads="1"/>
                </p:cNvSpPr>
                <p:nvPr/>
              </p:nvSpPr>
              <p:spPr bwMode="auto">
                <a:xfrm>
                  <a:off x="9931102" y="863994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5" name="Oval 147"/>
                <p:cNvSpPr>
                  <a:spLocks noChangeArrowheads="1"/>
                </p:cNvSpPr>
                <p:nvPr/>
              </p:nvSpPr>
              <p:spPr bwMode="auto">
                <a:xfrm>
                  <a:off x="9966123" y="863994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6" name="Oval 148"/>
                <p:cNvSpPr>
                  <a:spLocks noChangeArrowheads="1"/>
                </p:cNvSpPr>
                <p:nvPr/>
              </p:nvSpPr>
              <p:spPr bwMode="auto">
                <a:xfrm>
                  <a:off x="10000173" y="863994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7" name="Oval 149"/>
                <p:cNvSpPr>
                  <a:spLocks noChangeArrowheads="1"/>
                </p:cNvSpPr>
                <p:nvPr/>
              </p:nvSpPr>
              <p:spPr bwMode="auto">
                <a:xfrm>
                  <a:off x="10035194" y="863994"/>
                  <a:ext cx="8756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8" name="Oval 150"/>
                <p:cNvSpPr>
                  <a:spLocks noChangeArrowheads="1"/>
                </p:cNvSpPr>
                <p:nvPr/>
              </p:nvSpPr>
              <p:spPr bwMode="auto">
                <a:xfrm>
                  <a:off x="10069243" y="863994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9" name="Oval 151"/>
                <p:cNvSpPr>
                  <a:spLocks noChangeArrowheads="1"/>
                </p:cNvSpPr>
                <p:nvPr/>
              </p:nvSpPr>
              <p:spPr bwMode="auto">
                <a:xfrm>
                  <a:off x="10101347" y="863994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0" name="Oval 152"/>
                <p:cNvSpPr>
                  <a:spLocks noChangeArrowheads="1"/>
                </p:cNvSpPr>
                <p:nvPr/>
              </p:nvSpPr>
              <p:spPr bwMode="auto">
                <a:xfrm>
                  <a:off x="10136368" y="863994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1" name="Oval 153"/>
                <p:cNvSpPr>
                  <a:spLocks noChangeArrowheads="1"/>
                </p:cNvSpPr>
                <p:nvPr/>
              </p:nvSpPr>
              <p:spPr bwMode="auto">
                <a:xfrm>
                  <a:off x="9931102" y="89901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2" name="Oval 154"/>
                <p:cNvSpPr>
                  <a:spLocks noChangeArrowheads="1"/>
                </p:cNvSpPr>
                <p:nvPr/>
              </p:nvSpPr>
              <p:spPr bwMode="auto">
                <a:xfrm>
                  <a:off x="9966123" y="89901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3" name="Oval 155"/>
                <p:cNvSpPr>
                  <a:spLocks noChangeArrowheads="1"/>
                </p:cNvSpPr>
                <p:nvPr/>
              </p:nvSpPr>
              <p:spPr bwMode="auto">
                <a:xfrm>
                  <a:off x="10000173" y="899016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4" name="Oval 156"/>
                <p:cNvSpPr>
                  <a:spLocks noChangeArrowheads="1"/>
                </p:cNvSpPr>
                <p:nvPr/>
              </p:nvSpPr>
              <p:spPr bwMode="auto">
                <a:xfrm>
                  <a:off x="10035194" y="899016"/>
                  <a:ext cx="8756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5" name="Oval 157"/>
                <p:cNvSpPr>
                  <a:spLocks noChangeArrowheads="1"/>
                </p:cNvSpPr>
                <p:nvPr/>
              </p:nvSpPr>
              <p:spPr bwMode="auto">
                <a:xfrm>
                  <a:off x="10069243" y="899016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6" name="Oval 158"/>
                <p:cNvSpPr>
                  <a:spLocks noChangeArrowheads="1"/>
                </p:cNvSpPr>
                <p:nvPr/>
              </p:nvSpPr>
              <p:spPr bwMode="auto">
                <a:xfrm>
                  <a:off x="10101347" y="89901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7" name="Oval 159"/>
                <p:cNvSpPr>
                  <a:spLocks noChangeArrowheads="1"/>
                </p:cNvSpPr>
                <p:nvPr/>
              </p:nvSpPr>
              <p:spPr bwMode="auto">
                <a:xfrm>
                  <a:off x="10136368" y="89901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8" name="Oval 160"/>
                <p:cNvSpPr>
                  <a:spLocks noChangeArrowheads="1"/>
                </p:cNvSpPr>
                <p:nvPr/>
              </p:nvSpPr>
              <p:spPr bwMode="auto">
                <a:xfrm>
                  <a:off x="9931102" y="93306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89" name="Oval 161"/>
                <p:cNvSpPr>
                  <a:spLocks noChangeArrowheads="1"/>
                </p:cNvSpPr>
                <p:nvPr/>
              </p:nvSpPr>
              <p:spPr bwMode="auto">
                <a:xfrm>
                  <a:off x="9966123" y="93306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0" name="Oval 162"/>
                <p:cNvSpPr>
                  <a:spLocks noChangeArrowheads="1"/>
                </p:cNvSpPr>
                <p:nvPr/>
              </p:nvSpPr>
              <p:spPr bwMode="auto">
                <a:xfrm>
                  <a:off x="10000173" y="933066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1" name="Oval 163"/>
                <p:cNvSpPr>
                  <a:spLocks noChangeArrowheads="1"/>
                </p:cNvSpPr>
                <p:nvPr/>
              </p:nvSpPr>
              <p:spPr bwMode="auto">
                <a:xfrm>
                  <a:off x="10035194" y="933066"/>
                  <a:ext cx="8756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2" name="Oval 164"/>
                <p:cNvSpPr>
                  <a:spLocks noChangeArrowheads="1"/>
                </p:cNvSpPr>
                <p:nvPr/>
              </p:nvSpPr>
              <p:spPr bwMode="auto">
                <a:xfrm>
                  <a:off x="10069243" y="933066"/>
                  <a:ext cx="9728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3" name="Oval 165"/>
                <p:cNvSpPr>
                  <a:spLocks noChangeArrowheads="1"/>
                </p:cNvSpPr>
                <p:nvPr/>
              </p:nvSpPr>
              <p:spPr bwMode="auto">
                <a:xfrm>
                  <a:off x="10101347" y="93306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4" name="Oval 166"/>
                <p:cNvSpPr>
                  <a:spLocks noChangeArrowheads="1"/>
                </p:cNvSpPr>
                <p:nvPr/>
              </p:nvSpPr>
              <p:spPr bwMode="auto">
                <a:xfrm>
                  <a:off x="10136368" y="933066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5" name="Oval 167"/>
                <p:cNvSpPr>
                  <a:spLocks noChangeArrowheads="1"/>
                </p:cNvSpPr>
                <p:nvPr/>
              </p:nvSpPr>
              <p:spPr bwMode="auto">
                <a:xfrm>
                  <a:off x="9931102" y="968087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6" name="Oval 168"/>
                <p:cNvSpPr>
                  <a:spLocks noChangeArrowheads="1"/>
                </p:cNvSpPr>
                <p:nvPr/>
              </p:nvSpPr>
              <p:spPr bwMode="auto">
                <a:xfrm>
                  <a:off x="10136368" y="968087"/>
                  <a:ext cx="11674" cy="1167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97" name="Freeform 169"/>
                <p:cNvSpPr/>
                <p:nvPr/>
              </p:nvSpPr>
              <p:spPr bwMode="auto">
                <a:xfrm>
                  <a:off x="9966123" y="968087"/>
                  <a:ext cx="146897" cy="11674"/>
                </a:xfrm>
                <a:custGeom>
                  <a:avLst/>
                  <a:gdLst>
                    <a:gd name="T0" fmla="*/ 2 w 64"/>
                    <a:gd name="T1" fmla="*/ 5 h 5"/>
                    <a:gd name="T2" fmla="*/ 62 w 64"/>
                    <a:gd name="T3" fmla="*/ 5 h 5"/>
                    <a:gd name="T4" fmla="*/ 64 w 64"/>
                    <a:gd name="T5" fmla="*/ 2 h 5"/>
                    <a:gd name="T6" fmla="*/ 62 w 64"/>
                    <a:gd name="T7" fmla="*/ 0 h 5"/>
                    <a:gd name="T8" fmla="*/ 2 w 64"/>
                    <a:gd name="T9" fmla="*/ 0 h 5"/>
                    <a:gd name="T10" fmla="*/ 0 w 64"/>
                    <a:gd name="T11" fmla="*/ 2 h 5"/>
                    <a:gd name="T12" fmla="*/ 2 w 64"/>
                    <a:gd name="T1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" h="5">
                      <a:moveTo>
                        <a:pt x="2" y="5"/>
                      </a:move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3" y="5"/>
                        <a:pt x="64" y="4"/>
                        <a:pt x="64" y="2"/>
                      </a:cubicBezTo>
                      <a:cubicBezTo>
                        <a:pt x="64" y="1"/>
                        <a:pt x="63" y="0"/>
                        <a:pt x="6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2" y="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29" name="组合 128"/>
            <p:cNvGrpSpPr/>
            <p:nvPr/>
          </p:nvGrpSpPr>
          <p:grpSpPr>
            <a:xfrm>
              <a:off x="5125913" y="4554392"/>
              <a:ext cx="336786" cy="339677"/>
              <a:chOff x="5125913" y="4554392"/>
              <a:chExt cx="336786" cy="339677"/>
            </a:xfrm>
          </p:grpSpPr>
          <p:sp>
            <p:nvSpPr>
              <p:cNvPr id="167" name="Oval 9"/>
              <p:cNvSpPr>
                <a:spLocks noChangeArrowheads="1"/>
              </p:cNvSpPr>
              <p:nvPr/>
            </p:nvSpPr>
            <p:spPr bwMode="auto">
              <a:xfrm>
                <a:off x="5125913" y="4554392"/>
                <a:ext cx="336786" cy="33967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68" name="组合 167"/>
              <p:cNvGrpSpPr/>
              <p:nvPr/>
            </p:nvGrpSpPr>
            <p:grpSpPr>
              <a:xfrm flipV="1">
                <a:off x="5253558" y="4657128"/>
                <a:ext cx="81496" cy="134204"/>
                <a:chOff x="5467350" y="2228850"/>
                <a:chExt cx="292100" cy="481013"/>
              </a:xfrm>
              <a:solidFill>
                <a:schemeClr val="accent2"/>
              </a:solidFill>
            </p:grpSpPr>
            <p:sp>
              <p:nvSpPr>
                <p:cNvPr id="169" name="Freeform 170"/>
                <p:cNvSpPr>
                  <a:spLocks noEditPoints="1"/>
                </p:cNvSpPr>
                <p:nvPr/>
              </p:nvSpPr>
              <p:spPr bwMode="auto">
                <a:xfrm>
                  <a:off x="5467350" y="2228850"/>
                  <a:ext cx="292100" cy="481013"/>
                </a:xfrm>
                <a:custGeom>
                  <a:avLst/>
                  <a:gdLst>
                    <a:gd name="T0" fmla="*/ 43 w 78"/>
                    <a:gd name="T1" fmla="*/ 0 h 128"/>
                    <a:gd name="T2" fmla="*/ 35 w 78"/>
                    <a:gd name="T3" fmla="*/ 0 h 128"/>
                    <a:gd name="T4" fmla="*/ 0 w 78"/>
                    <a:gd name="T5" fmla="*/ 36 h 128"/>
                    <a:gd name="T6" fmla="*/ 0 w 78"/>
                    <a:gd name="T7" fmla="*/ 92 h 128"/>
                    <a:gd name="T8" fmla="*/ 35 w 78"/>
                    <a:gd name="T9" fmla="*/ 128 h 128"/>
                    <a:gd name="T10" fmla="*/ 43 w 78"/>
                    <a:gd name="T11" fmla="*/ 128 h 128"/>
                    <a:gd name="T12" fmla="*/ 78 w 78"/>
                    <a:gd name="T13" fmla="*/ 92 h 128"/>
                    <a:gd name="T14" fmla="*/ 78 w 78"/>
                    <a:gd name="T15" fmla="*/ 36 h 128"/>
                    <a:gd name="T16" fmla="*/ 43 w 78"/>
                    <a:gd name="T17" fmla="*/ 0 h 128"/>
                    <a:gd name="T18" fmla="*/ 74 w 78"/>
                    <a:gd name="T19" fmla="*/ 92 h 128"/>
                    <a:gd name="T20" fmla="*/ 65 w 78"/>
                    <a:gd name="T21" fmla="*/ 114 h 128"/>
                    <a:gd name="T22" fmla="*/ 43 w 78"/>
                    <a:gd name="T23" fmla="*/ 123 h 128"/>
                    <a:gd name="T24" fmla="*/ 35 w 78"/>
                    <a:gd name="T25" fmla="*/ 123 h 128"/>
                    <a:gd name="T26" fmla="*/ 13 w 78"/>
                    <a:gd name="T27" fmla="*/ 114 h 128"/>
                    <a:gd name="T28" fmla="*/ 4 w 78"/>
                    <a:gd name="T29" fmla="*/ 92 h 128"/>
                    <a:gd name="T30" fmla="*/ 4 w 78"/>
                    <a:gd name="T31" fmla="*/ 36 h 128"/>
                    <a:gd name="T32" fmla="*/ 13 w 78"/>
                    <a:gd name="T33" fmla="*/ 14 h 128"/>
                    <a:gd name="T34" fmla="*/ 35 w 78"/>
                    <a:gd name="T35" fmla="*/ 5 h 128"/>
                    <a:gd name="T36" fmla="*/ 43 w 78"/>
                    <a:gd name="T37" fmla="*/ 5 h 128"/>
                    <a:gd name="T38" fmla="*/ 65 w 78"/>
                    <a:gd name="T39" fmla="*/ 14 h 128"/>
                    <a:gd name="T40" fmla="*/ 74 w 78"/>
                    <a:gd name="T41" fmla="*/ 36 h 128"/>
                    <a:gd name="T42" fmla="*/ 74 w 78"/>
                    <a:gd name="T43" fmla="*/ 9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78" h="128">
                      <a:moveTo>
                        <a:pt x="43" y="0"/>
                      </a:move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16" y="0"/>
                        <a:pt x="0" y="16"/>
                        <a:pt x="0" y="36"/>
                      </a:cubicBez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112"/>
                        <a:pt x="16" y="128"/>
                        <a:pt x="35" y="128"/>
                      </a:cubicBezTo>
                      <a:cubicBezTo>
                        <a:pt x="43" y="128"/>
                        <a:pt x="43" y="128"/>
                        <a:pt x="43" y="128"/>
                      </a:cubicBezTo>
                      <a:cubicBezTo>
                        <a:pt x="62" y="128"/>
                        <a:pt x="78" y="112"/>
                        <a:pt x="78" y="92"/>
                      </a:cubicBezTo>
                      <a:cubicBezTo>
                        <a:pt x="78" y="36"/>
                        <a:pt x="78" y="36"/>
                        <a:pt x="78" y="36"/>
                      </a:cubicBezTo>
                      <a:cubicBezTo>
                        <a:pt x="78" y="16"/>
                        <a:pt x="62" y="0"/>
                        <a:pt x="43" y="0"/>
                      </a:cubicBezTo>
                      <a:close/>
                      <a:moveTo>
                        <a:pt x="74" y="92"/>
                      </a:moveTo>
                      <a:cubicBezTo>
                        <a:pt x="74" y="101"/>
                        <a:pt x="71" y="108"/>
                        <a:pt x="65" y="114"/>
                      </a:cubicBezTo>
                      <a:cubicBezTo>
                        <a:pt x="59" y="120"/>
                        <a:pt x="51" y="123"/>
                        <a:pt x="43" y="123"/>
                      </a:cubicBezTo>
                      <a:cubicBezTo>
                        <a:pt x="35" y="123"/>
                        <a:pt x="35" y="123"/>
                        <a:pt x="35" y="123"/>
                      </a:cubicBezTo>
                      <a:cubicBezTo>
                        <a:pt x="27" y="123"/>
                        <a:pt x="19" y="120"/>
                        <a:pt x="13" y="114"/>
                      </a:cubicBezTo>
                      <a:cubicBezTo>
                        <a:pt x="7" y="108"/>
                        <a:pt x="4" y="101"/>
                        <a:pt x="4" y="92"/>
                      </a:cubicBezTo>
                      <a:cubicBezTo>
                        <a:pt x="4" y="36"/>
                        <a:pt x="4" y="36"/>
                        <a:pt x="4" y="36"/>
                      </a:cubicBezTo>
                      <a:cubicBezTo>
                        <a:pt x="4" y="27"/>
                        <a:pt x="7" y="20"/>
                        <a:pt x="13" y="14"/>
                      </a:cubicBezTo>
                      <a:cubicBezTo>
                        <a:pt x="19" y="8"/>
                        <a:pt x="27" y="5"/>
                        <a:pt x="35" y="5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51" y="5"/>
                        <a:pt x="59" y="8"/>
                        <a:pt x="65" y="14"/>
                      </a:cubicBezTo>
                      <a:cubicBezTo>
                        <a:pt x="71" y="20"/>
                        <a:pt x="74" y="27"/>
                        <a:pt x="74" y="36"/>
                      </a:cubicBezTo>
                      <a:lnTo>
                        <a:pt x="74" y="9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70" name="Freeform 171"/>
                <p:cNvSpPr/>
                <p:nvPr/>
              </p:nvSpPr>
              <p:spPr bwMode="auto">
                <a:xfrm>
                  <a:off x="5605463" y="2311400"/>
                  <a:ext cx="15875" cy="101600"/>
                </a:xfrm>
                <a:custGeom>
                  <a:avLst/>
                  <a:gdLst>
                    <a:gd name="T0" fmla="*/ 2 w 4"/>
                    <a:gd name="T1" fmla="*/ 0 h 27"/>
                    <a:gd name="T2" fmla="*/ 0 w 4"/>
                    <a:gd name="T3" fmla="*/ 3 h 27"/>
                    <a:gd name="T4" fmla="*/ 0 w 4"/>
                    <a:gd name="T5" fmla="*/ 25 h 27"/>
                    <a:gd name="T6" fmla="*/ 2 w 4"/>
                    <a:gd name="T7" fmla="*/ 27 h 27"/>
                    <a:gd name="T8" fmla="*/ 4 w 4"/>
                    <a:gd name="T9" fmla="*/ 25 h 27"/>
                    <a:gd name="T10" fmla="*/ 4 w 4"/>
                    <a:gd name="T11" fmla="*/ 3 h 27"/>
                    <a:gd name="T12" fmla="*/ 2 w 4"/>
                    <a:gd name="T1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27">
                      <a:moveTo>
                        <a:pt x="2" y="0"/>
                      </a:move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6"/>
                        <a:pt x="1" y="27"/>
                        <a:pt x="2" y="27"/>
                      </a:cubicBezTo>
                      <a:cubicBezTo>
                        <a:pt x="3" y="27"/>
                        <a:pt x="4" y="26"/>
                        <a:pt x="4" y="25"/>
                      </a:cubicBezTo>
                      <a:cubicBezTo>
                        <a:pt x="4" y="3"/>
                        <a:pt x="4" y="3"/>
                        <a:pt x="4" y="3"/>
                      </a:cubicBezTo>
                      <a:cubicBezTo>
                        <a:pt x="4" y="1"/>
                        <a:pt x="3" y="0"/>
                        <a:pt x="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0" name="组合 129"/>
            <p:cNvGrpSpPr/>
            <p:nvPr/>
          </p:nvGrpSpPr>
          <p:grpSpPr>
            <a:xfrm>
              <a:off x="5951254" y="1881790"/>
              <a:ext cx="291976" cy="294867"/>
              <a:chOff x="5951254" y="1881790"/>
              <a:chExt cx="291976" cy="294867"/>
            </a:xfrm>
          </p:grpSpPr>
          <p:sp>
            <p:nvSpPr>
              <p:cNvPr id="163" name="Oval 18"/>
              <p:cNvSpPr>
                <a:spLocks noChangeArrowheads="1"/>
              </p:cNvSpPr>
              <p:nvPr/>
            </p:nvSpPr>
            <p:spPr bwMode="auto">
              <a:xfrm>
                <a:off x="5951254" y="1881790"/>
                <a:ext cx="291976" cy="29486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64" name="组合 163"/>
              <p:cNvGrpSpPr/>
              <p:nvPr/>
            </p:nvGrpSpPr>
            <p:grpSpPr>
              <a:xfrm>
                <a:off x="6031577" y="1965725"/>
                <a:ext cx="131331" cy="126997"/>
                <a:chOff x="4411663" y="2236788"/>
                <a:chExt cx="481013" cy="465138"/>
              </a:xfrm>
              <a:solidFill>
                <a:schemeClr val="accent2"/>
              </a:solidFill>
            </p:grpSpPr>
            <p:sp>
              <p:nvSpPr>
                <p:cNvPr id="165" name="Freeform 172"/>
                <p:cNvSpPr>
                  <a:spLocks noEditPoints="1"/>
                </p:cNvSpPr>
                <p:nvPr/>
              </p:nvSpPr>
              <p:spPr bwMode="auto">
                <a:xfrm>
                  <a:off x="4411663" y="2236788"/>
                  <a:ext cx="481013" cy="465138"/>
                </a:xfrm>
                <a:custGeom>
                  <a:avLst/>
                  <a:gdLst>
                    <a:gd name="T0" fmla="*/ 122 w 128"/>
                    <a:gd name="T1" fmla="*/ 0 h 124"/>
                    <a:gd name="T2" fmla="*/ 6 w 128"/>
                    <a:gd name="T3" fmla="*/ 0 h 124"/>
                    <a:gd name="T4" fmla="*/ 0 w 128"/>
                    <a:gd name="T5" fmla="*/ 6 h 124"/>
                    <a:gd name="T6" fmla="*/ 0 w 128"/>
                    <a:gd name="T7" fmla="*/ 95 h 124"/>
                    <a:gd name="T8" fmla="*/ 6 w 128"/>
                    <a:gd name="T9" fmla="*/ 101 h 124"/>
                    <a:gd name="T10" fmla="*/ 48 w 128"/>
                    <a:gd name="T11" fmla="*/ 101 h 124"/>
                    <a:gd name="T12" fmla="*/ 45 w 128"/>
                    <a:gd name="T13" fmla="*/ 119 h 124"/>
                    <a:gd name="T14" fmla="*/ 38 w 128"/>
                    <a:gd name="T15" fmla="*/ 119 h 124"/>
                    <a:gd name="T16" fmla="*/ 36 w 128"/>
                    <a:gd name="T17" fmla="*/ 121 h 124"/>
                    <a:gd name="T18" fmla="*/ 38 w 128"/>
                    <a:gd name="T19" fmla="*/ 124 h 124"/>
                    <a:gd name="T20" fmla="*/ 90 w 128"/>
                    <a:gd name="T21" fmla="*/ 124 h 124"/>
                    <a:gd name="T22" fmla="*/ 92 w 128"/>
                    <a:gd name="T23" fmla="*/ 121 h 124"/>
                    <a:gd name="T24" fmla="*/ 90 w 128"/>
                    <a:gd name="T25" fmla="*/ 119 h 124"/>
                    <a:gd name="T26" fmla="*/ 83 w 128"/>
                    <a:gd name="T27" fmla="*/ 119 h 124"/>
                    <a:gd name="T28" fmla="*/ 80 w 128"/>
                    <a:gd name="T29" fmla="*/ 101 h 124"/>
                    <a:gd name="T30" fmla="*/ 122 w 128"/>
                    <a:gd name="T31" fmla="*/ 101 h 124"/>
                    <a:gd name="T32" fmla="*/ 128 w 128"/>
                    <a:gd name="T33" fmla="*/ 95 h 124"/>
                    <a:gd name="T34" fmla="*/ 128 w 128"/>
                    <a:gd name="T35" fmla="*/ 6 h 124"/>
                    <a:gd name="T36" fmla="*/ 122 w 128"/>
                    <a:gd name="T37" fmla="*/ 0 h 124"/>
                    <a:gd name="T38" fmla="*/ 50 w 128"/>
                    <a:gd name="T39" fmla="*/ 119 h 124"/>
                    <a:gd name="T40" fmla="*/ 53 w 128"/>
                    <a:gd name="T41" fmla="*/ 101 h 124"/>
                    <a:gd name="T42" fmla="*/ 75 w 128"/>
                    <a:gd name="T43" fmla="*/ 101 h 124"/>
                    <a:gd name="T44" fmla="*/ 78 w 128"/>
                    <a:gd name="T45" fmla="*/ 119 h 124"/>
                    <a:gd name="T46" fmla="*/ 50 w 128"/>
                    <a:gd name="T47" fmla="*/ 119 h 124"/>
                    <a:gd name="T48" fmla="*/ 123 w 128"/>
                    <a:gd name="T49" fmla="*/ 97 h 124"/>
                    <a:gd name="T50" fmla="*/ 5 w 128"/>
                    <a:gd name="T51" fmla="*/ 97 h 124"/>
                    <a:gd name="T52" fmla="*/ 5 w 128"/>
                    <a:gd name="T53" fmla="*/ 79 h 124"/>
                    <a:gd name="T54" fmla="*/ 123 w 128"/>
                    <a:gd name="T55" fmla="*/ 79 h 124"/>
                    <a:gd name="T56" fmla="*/ 123 w 128"/>
                    <a:gd name="T57" fmla="*/ 97 h 124"/>
                    <a:gd name="T58" fmla="*/ 123 w 128"/>
                    <a:gd name="T59" fmla="*/ 75 h 124"/>
                    <a:gd name="T60" fmla="*/ 5 w 128"/>
                    <a:gd name="T61" fmla="*/ 75 h 124"/>
                    <a:gd name="T62" fmla="*/ 5 w 128"/>
                    <a:gd name="T63" fmla="*/ 5 h 124"/>
                    <a:gd name="T64" fmla="*/ 123 w 128"/>
                    <a:gd name="T65" fmla="*/ 5 h 124"/>
                    <a:gd name="T66" fmla="*/ 123 w 128"/>
                    <a:gd name="T67" fmla="*/ 75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8" h="124">
                      <a:moveTo>
                        <a:pt x="1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95"/>
                        <a:pt x="0" y="95"/>
                        <a:pt x="0" y="95"/>
                      </a:cubicBezTo>
                      <a:cubicBezTo>
                        <a:pt x="0" y="99"/>
                        <a:pt x="3" y="101"/>
                        <a:pt x="6" y="101"/>
                      </a:cubicBezTo>
                      <a:cubicBezTo>
                        <a:pt x="48" y="101"/>
                        <a:pt x="48" y="101"/>
                        <a:pt x="48" y="101"/>
                      </a:cubicBezTo>
                      <a:cubicBezTo>
                        <a:pt x="45" y="119"/>
                        <a:pt x="45" y="119"/>
                        <a:pt x="45" y="119"/>
                      </a:cubicBezTo>
                      <a:cubicBezTo>
                        <a:pt x="38" y="119"/>
                        <a:pt x="38" y="119"/>
                        <a:pt x="38" y="119"/>
                      </a:cubicBezTo>
                      <a:cubicBezTo>
                        <a:pt x="37" y="119"/>
                        <a:pt x="36" y="120"/>
                        <a:pt x="36" y="121"/>
                      </a:cubicBezTo>
                      <a:cubicBezTo>
                        <a:pt x="36" y="123"/>
                        <a:pt x="37" y="124"/>
                        <a:pt x="38" y="124"/>
                      </a:cubicBezTo>
                      <a:cubicBezTo>
                        <a:pt x="90" y="124"/>
                        <a:pt x="90" y="124"/>
                        <a:pt x="90" y="124"/>
                      </a:cubicBezTo>
                      <a:cubicBezTo>
                        <a:pt x="91" y="124"/>
                        <a:pt x="92" y="123"/>
                        <a:pt x="92" y="121"/>
                      </a:cubicBezTo>
                      <a:cubicBezTo>
                        <a:pt x="92" y="120"/>
                        <a:pt x="91" y="119"/>
                        <a:pt x="90" y="119"/>
                      </a:cubicBezTo>
                      <a:cubicBezTo>
                        <a:pt x="83" y="119"/>
                        <a:pt x="83" y="119"/>
                        <a:pt x="83" y="119"/>
                      </a:cubicBezTo>
                      <a:cubicBezTo>
                        <a:pt x="80" y="101"/>
                        <a:pt x="80" y="101"/>
                        <a:pt x="80" y="101"/>
                      </a:cubicBezTo>
                      <a:cubicBezTo>
                        <a:pt x="122" y="101"/>
                        <a:pt x="122" y="101"/>
                        <a:pt x="122" y="101"/>
                      </a:cubicBezTo>
                      <a:cubicBezTo>
                        <a:pt x="125" y="101"/>
                        <a:pt x="128" y="99"/>
                        <a:pt x="128" y="95"/>
                      </a:cubicBezTo>
                      <a:cubicBezTo>
                        <a:pt x="128" y="6"/>
                        <a:pt x="128" y="6"/>
                        <a:pt x="128" y="6"/>
                      </a:cubicBezTo>
                      <a:cubicBezTo>
                        <a:pt x="128" y="3"/>
                        <a:pt x="125" y="0"/>
                        <a:pt x="122" y="0"/>
                      </a:cubicBezTo>
                      <a:close/>
                      <a:moveTo>
                        <a:pt x="50" y="119"/>
                      </a:moveTo>
                      <a:cubicBezTo>
                        <a:pt x="53" y="101"/>
                        <a:pt x="53" y="101"/>
                        <a:pt x="53" y="101"/>
                      </a:cubicBezTo>
                      <a:cubicBezTo>
                        <a:pt x="75" y="101"/>
                        <a:pt x="75" y="101"/>
                        <a:pt x="75" y="101"/>
                      </a:cubicBezTo>
                      <a:cubicBezTo>
                        <a:pt x="78" y="119"/>
                        <a:pt x="78" y="119"/>
                        <a:pt x="78" y="119"/>
                      </a:cubicBezTo>
                      <a:lnTo>
                        <a:pt x="50" y="119"/>
                      </a:lnTo>
                      <a:close/>
                      <a:moveTo>
                        <a:pt x="123" y="97"/>
                      </a:moveTo>
                      <a:cubicBezTo>
                        <a:pt x="5" y="97"/>
                        <a:pt x="5" y="97"/>
                        <a:pt x="5" y="97"/>
                      </a:cubicBezTo>
                      <a:cubicBezTo>
                        <a:pt x="5" y="79"/>
                        <a:pt x="5" y="79"/>
                        <a:pt x="5" y="79"/>
                      </a:cubicBezTo>
                      <a:cubicBezTo>
                        <a:pt x="123" y="79"/>
                        <a:pt x="123" y="79"/>
                        <a:pt x="123" y="79"/>
                      </a:cubicBezTo>
                      <a:lnTo>
                        <a:pt x="123" y="97"/>
                      </a:lnTo>
                      <a:close/>
                      <a:moveTo>
                        <a:pt x="123" y="75"/>
                      </a:moveTo>
                      <a:cubicBezTo>
                        <a:pt x="5" y="75"/>
                        <a:pt x="5" y="75"/>
                        <a:pt x="5" y="7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123" y="5"/>
                        <a:pt x="123" y="5"/>
                        <a:pt x="123" y="5"/>
                      </a:cubicBezTo>
                      <a:lnTo>
                        <a:pt x="123" y="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66" name="Oval 173"/>
                <p:cNvSpPr>
                  <a:spLocks noChangeArrowheads="1"/>
                </p:cNvSpPr>
                <p:nvPr/>
              </p:nvSpPr>
              <p:spPr bwMode="auto">
                <a:xfrm>
                  <a:off x="4637088" y="2551113"/>
                  <a:ext cx="30163" cy="26988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1" name="组合 130"/>
            <p:cNvGrpSpPr/>
            <p:nvPr/>
          </p:nvGrpSpPr>
          <p:grpSpPr>
            <a:xfrm>
              <a:off x="5153377" y="2254713"/>
              <a:ext cx="420621" cy="426402"/>
              <a:chOff x="5153377" y="2254713"/>
              <a:chExt cx="420621" cy="426402"/>
            </a:xfrm>
          </p:grpSpPr>
          <p:sp>
            <p:nvSpPr>
              <p:cNvPr id="159" name="Oval 20"/>
              <p:cNvSpPr>
                <a:spLocks noChangeArrowheads="1"/>
              </p:cNvSpPr>
              <p:nvPr/>
            </p:nvSpPr>
            <p:spPr bwMode="auto">
              <a:xfrm>
                <a:off x="5153377" y="2254713"/>
                <a:ext cx="420621" cy="426402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60" name="组合 159"/>
              <p:cNvGrpSpPr/>
              <p:nvPr/>
            </p:nvGrpSpPr>
            <p:grpSpPr>
              <a:xfrm>
                <a:off x="5306290" y="2389575"/>
                <a:ext cx="114794" cy="156678"/>
                <a:chOff x="7575886" y="774494"/>
                <a:chExt cx="215968" cy="294767"/>
              </a:xfrm>
            </p:grpSpPr>
            <p:sp>
              <p:nvSpPr>
                <p:cNvPr id="161" name="Oval 176"/>
                <p:cNvSpPr>
                  <a:spLocks noChangeArrowheads="1"/>
                </p:cNvSpPr>
                <p:nvPr/>
              </p:nvSpPr>
              <p:spPr bwMode="auto">
                <a:xfrm>
                  <a:off x="7674142" y="1030348"/>
                  <a:ext cx="18484" cy="1556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62" name="Freeform 177"/>
                <p:cNvSpPr>
                  <a:spLocks noEditPoints="1"/>
                </p:cNvSpPr>
                <p:nvPr/>
              </p:nvSpPr>
              <p:spPr bwMode="auto">
                <a:xfrm>
                  <a:off x="7575886" y="774494"/>
                  <a:ext cx="215968" cy="294767"/>
                </a:xfrm>
                <a:custGeom>
                  <a:avLst/>
                  <a:gdLst>
                    <a:gd name="T0" fmla="*/ 88 w 94"/>
                    <a:gd name="T1" fmla="*/ 0 h 128"/>
                    <a:gd name="T2" fmla="*/ 6 w 94"/>
                    <a:gd name="T3" fmla="*/ 0 h 128"/>
                    <a:gd name="T4" fmla="*/ 0 w 94"/>
                    <a:gd name="T5" fmla="*/ 6 h 128"/>
                    <a:gd name="T6" fmla="*/ 0 w 94"/>
                    <a:gd name="T7" fmla="*/ 122 h 128"/>
                    <a:gd name="T8" fmla="*/ 6 w 94"/>
                    <a:gd name="T9" fmla="*/ 128 h 128"/>
                    <a:gd name="T10" fmla="*/ 88 w 94"/>
                    <a:gd name="T11" fmla="*/ 128 h 128"/>
                    <a:gd name="T12" fmla="*/ 94 w 94"/>
                    <a:gd name="T13" fmla="*/ 122 h 128"/>
                    <a:gd name="T14" fmla="*/ 94 w 94"/>
                    <a:gd name="T15" fmla="*/ 6 h 128"/>
                    <a:gd name="T16" fmla="*/ 88 w 94"/>
                    <a:gd name="T17" fmla="*/ 0 h 128"/>
                    <a:gd name="T18" fmla="*/ 89 w 94"/>
                    <a:gd name="T19" fmla="*/ 123 h 128"/>
                    <a:gd name="T20" fmla="*/ 5 w 94"/>
                    <a:gd name="T21" fmla="*/ 123 h 128"/>
                    <a:gd name="T22" fmla="*/ 5 w 94"/>
                    <a:gd name="T23" fmla="*/ 106 h 128"/>
                    <a:gd name="T24" fmla="*/ 89 w 94"/>
                    <a:gd name="T25" fmla="*/ 106 h 128"/>
                    <a:gd name="T26" fmla="*/ 89 w 94"/>
                    <a:gd name="T27" fmla="*/ 123 h 128"/>
                    <a:gd name="T28" fmla="*/ 89 w 94"/>
                    <a:gd name="T29" fmla="*/ 101 h 128"/>
                    <a:gd name="T30" fmla="*/ 5 w 94"/>
                    <a:gd name="T31" fmla="*/ 101 h 128"/>
                    <a:gd name="T32" fmla="*/ 5 w 94"/>
                    <a:gd name="T33" fmla="*/ 19 h 128"/>
                    <a:gd name="T34" fmla="*/ 89 w 94"/>
                    <a:gd name="T35" fmla="*/ 19 h 128"/>
                    <a:gd name="T36" fmla="*/ 89 w 94"/>
                    <a:gd name="T37" fmla="*/ 101 h 128"/>
                    <a:gd name="T38" fmla="*/ 89 w 94"/>
                    <a:gd name="T39" fmla="*/ 15 h 128"/>
                    <a:gd name="T40" fmla="*/ 5 w 94"/>
                    <a:gd name="T41" fmla="*/ 15 h 128"/>
                    <a:gd name="T42" fmla="*/ 5 w 94"/>
                    <a:gd name="T43" fmla="*/ 5 h 128"/>
                    <a:gd name="T44" fmla="*/ 89 w 94"/>
                    <a:gd name="T45" fmla="*/ 5 h 128"/>
                    <a:gd name="T46" fmla="*/ 89 w 94"/>
                    <a:gd name="T47" fmla="*/ 15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94" h="128">
                      <a:moveTo>
                        <a:pt x="88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0" y="125"/>
                        <a:pt x="3" y="128"/>
                        <a:pt x="6" y="128"/>
                      </a:cubicBezTo>
                      <a:cubicBezTo>
                        <a:pt x="88" y="128"/>
                        <a:pt x="88" y="128"/>
                        <a:pt x="88" y="128"/>
                      </a:cubicBezTo>
                      <a:cubicBezTo>
                        <a:pt x="91" y="128"/>
                        <a:pt x="94" y="125"/>
                        <a:pt x="94" y="122"/>
                      </a:cubicBezTo>
                      <a:cubicBezTo>
                        <a:pt x="94" y="6"/>
                        <a:pt x="94" y="6"/>
                        <a:pt x="94" y="6"/>
                      </a:cubicBezTo>
                      <a:cubicBezTo>
                        <a:pt x="94" y="3"/>
                        <a:pt x="91" y="0"/>
                        <a:pt x="88" y="0"/>
                      </a:cubicBezTo>
                      <a:close/>
                      <a:moveTo>
                        <a:pt x="89" y="123"/>
                      </a:moveTo>
                      <a:cubicBezTo>
                        <a:pt x="5" y="123"/>
                        <a:pt x="5" y="123"/>
                        <a:pt x="5" y="123"/>
                      </a:cubicBezTo>
                      <a:cubicBezTo>
                        <a:pt x="5" y="106"/>
                        <a:pt x="5" y="106"/>
                        <a:pt x="5" y="106"/>
                      </a:cubicBezTo>
                      <a:cubicBezTo>
                        <a:pt x="89" y="106"/>
                        <a:pt x="89" y="106"/>
                        <a:pt x="89" y="106"/>
                      </a:cubicBezTo>
                      <a:lnTo>
                        <a:pt x="89" y="123"/>
                      </a:lnTo>
                      <a:close/>
                      <a:moveTo>
                        <a:pt x="89" y="101"/>
                      </a:moveTo>
                      <a:cubicBezTo>
                        <a:pt x="5" y="101"/>
                        <a:pt x="5" y="101"/>
                        <a:pt x="5" y="101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89" y="19"/>
                        <a:pt x="89" y="19"/>
                        <a:pt x="89" y="19"/>
                      </a:cubicBezTo>
                      <a:lnTo>
                        <a:pt x="89" y="101"/>
                      </a:lnTo>
                      <a:close/>
                      <a:moveTo>
                        <a:pt x="89" y="15"/>
                      </a:move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lnTo>
                        <a:pt x="89" y="1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2" name="组合 131"/>
            <p:cNvGrpSpPr/>
            <p:nvPr/>
          </p:nvGrpSpPr>
          <p:grpSpPr>
            <a:xfrm>
              <a:off x="4799244" y="2326985"/>
              <a:ext cx="241387" cy="244278"/>
              <a:chOff x="4799244" y="2326985"/>
              <a:chExt cx="241387" cy="244278"/>
            </a:xfrm>
          </p:grpSpPr>
          <p:sp>
            <p:nvSpPr>
              <p:cNvPr id="152" name="Oval 25"/>
              <p:cNvSpPr>
                <a:spLocks noChangeArrowheads="1"/>
              </p:cNvSpPr>
              <p:nvPr/>
            </p:nvSpPr>
            <p:spPr bwMode="auto">
              <a:xfrm>
                <a:off x="4799244" y="2326985"/>
                <a:ext cx="241387" cy="24427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53" name="组合 152"/>
              <p:cNvGrpSpPr/>
              <p:nvPr/>
            </p:nvGrpSpPr>
            <p:grpSpPr>
              <a:xfrm>
                <a:off x="4854832" y="2383589"/>
                <a:ext cx="130211" cy="131071"/>
                <a:chOff x="11070283" y="184961"/>
                <a:chExt cx="294767" cy="296713"/>
              </a:xfrm>
            </p:grpSpPr>
            <p:sp>
              <p:nvSpPr>
                <p:cNvPr id="154" name="Freeform 191"/>
                <p:cNvSpPr>
                  <a:spLocks noEditPoints="1"/>
                </p:cNvSpPr>
                <p:nvPr/>
              </p:nvSpPr>
              <p:spPr bwMode="auto">
                <a:xfrm>
                  <a:off x="11070283" y="184961"/>
                  <a:ext cx="294767" cy="296713"/>
                </a:xfrm>
                <a:custGeom>
                  <a:avLst/>
                  <a:gdLst>
                    <a:gd name="T0" fmla="*/ 128 w 128"/>
                    <a:gd name="T1" fmla="*/ 2 h 129"/>
                    <a:gd name="T2" fmla="*/ 127 w 128"/>
                    <a:gd name="T3" fmla="*/ 1 h 129"/>
                    <a:gd name="T4" fmla="*/ 126 w 128"/>
                    <a:gd name="T5" fmla="*/ 0 h 129"/>
                    <a:gd name="T6" fmla="*/ 63 w 128"/>
                    <a:gd name="T7" fmla="*/ 0 h 129"/>
                    <a:gd name="T8" fmla="*/ 61 w 128"/>
                    <a:gd name="T9" fmla="*/ 1 h 129"/>
                    <a:gd name="T10" fmla="*/ 2 w 128"/>
                    <a:gd name="T11" fmla="*/ 60 h 129"/>
                    <a:gd name="T12" fmla="*/ 0 w 128"/>
                    <a:gd name="T13" fmla="*/ 65 h 129"/>
                    <a:gd name="T14" fmla="*/ 2 w 128"/>
                    <a:gd name="T15" fmla="*/ 69 h 129"/>
                    <a:gd name="T16" fmla="*/ 59 w 128"/>
                    <a:gd name="T17" fmla="*/ 126 h 129"/>
                    <a:gd name="T18" fmla="*/ 68 w 128"/>
                    <a:gd name="T19" fmla="*/ 126 h 129"/>
                    <a:gd name="T20" fmla="*/ 127 w 128"/>
                    <a:gd name="T21" fmla="*/ 67 h 129"/>
                    <a:gd name="T22" fmla="*/ 128 w 128"/>
                    <a:gd name="T23" fmla="*/ 65 h 129"/>
                    <a:gd name="T24" fmla="*/ 128 w 128"/>
                    <a:gd name="T25" fmla="*/ 65 h 129"/>
                    <a:gd name="T26" fmla="*/ 128 w 128"/>
                    <a:gd name="T27" fmla="*/ 2 h 129"/>
                    <a:gd name="T28" fmla="*/ 64 w 128"/>
                    <a:gd name="T29" fmla="*/ 124 h 129"/>
                    <a:gd name="T30" fmla="*/ 4 w 128"/>
                    <a:gd name="T31" fmla="*/ 65 h 129"/>
                    <a:gd name="T32" fmla="*/ 64 w 128"/>
                    <a:gd name="T33" fmla="*/ 5 h 129"/>
                    <a:gd name="T34" fmla="*/ 123 w 128"/>
                    <a:gd name="T35" fmla="*/ 5 h 129"/>
                    <a:gd name="T36" fmla="*/ 123 w 128"/>
                    <a:gd name="T37" fmla="*/ 64 h 129"/>
                    <a:gd name="T38" fmla="*/ 64 w 128"/>
                    <a:gd name="T39" fmla="*/ 124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28" h="129">
                      <a:moveTo>
                        <a:pt x="128" y="2"/>
                      </a:moveTo>
                      <a:cubicBezTo>
                        <a:pt x="128" y="2"/>
                        <a:pt x="128" y="1"/>
                        <a:pt x="127" y="1"/>
                      </a:cubicBezTo>
                      <a:cubicBezTo>
                        <a:pt x="127" y="0"/>
                        <a:pt x="126" y="0"/>
                        <a:pt x="126" y="0"/>
                      </a:cubicBezTo>
                      <a:cubicBezTo>
                        <a:pt x="63" y="0"/>
                        <a:pt x="63" y="0"/>
                        <a:pt x="63" y="0"/>
                      </a:cubicBezTo>
                      <a:cubicBezTo>
                        <a:pt x="62" y="0"/>
                        <a:pt x="62" y="0"/>
                        <a:pt x="61" y="1"/>
                      </a:cubicBezTo>
                      <a:cubicBezTo>
                        <a:pt x="2" y="60"/>
                        <a:pt x="2" y="60"/>
                        <a:pt x="2" y="60"/>
                      </a:cubicBezTo>
                      <a:cubicBezTo>
                        <a:pt x="1" y="61"/>
                        <a:pt x="0" y="63"/>
                        <a:pt x="0" y="65"/>
                      </a:cubicBezTo>
                      <a:cubicBezTo>
                        <a:pt x="0" y="66"/>
                        <a:pt x="1" y="68"/>
                        <a:pt x="2" y="69"/>
                      </a:cubicBezTo>
                      <a:cubicBezTo>
                        <a:pt x="59" y="126"/>
                        <a:pt x="59" y="126"/>
                        <a:pt x="59" y="126"/>
                      </a:cubicBezTo>
                      <a:cubicBezTo>
                        <a:pt x="62" y="129"/>
                        <a:pt x="66" y="129"/>
                        <a:pt x="68" y="126"/>
                      </a:cubicBezTo>
                      <a:cubicBezTo>
                        <a:pt x="127" y="67"/>
                        <a:pt x="127" y="67"/>
                        <a:pt x="127" y="67"/>
                      </a:cubicBezTo>
                      <a:cubicBezTo>
                        <a:pt x="128" y="67"/>
                        <a:pt x="128" y="66"/>
                        <a:pt x="128" y="65"/>
                      </a:cubicBezTo>
                      <a:cubicBezTo>
                        <a:pt x="128" y="65"/>
                        <a:pt x="128" y="65"/>
                        <a:pt x="128" y="65"/>
                      </a:cubicBezTo>
                      <a:lnTo>
                        <a:pt x="128" y="2"/>
                      </a:lnTo>
                      <a:close/>
                      <a:moveTo>
                        <a:pt x="64" y="124"/>
                      </a:moveTo>
                      <a:cubicBezTo>
                        <a:pt x="4" y="65"/>
                        <a:pt x="4" y="65"/>
                        <a:pt x="4" y="65"/>
                      </a:cubicBezTo>
                      <a:cubicBezTo>
                        <a:pt x="64" y="5"/>
                        <a:pt x="64" y="5"/>
                        <a:pt x="64" y="5"/>
                      </a:cubicBezTo>
                      <a:cubicBezTo>
                        <a:pt x="123" y="5"/>
                        <a:pt x="123" y="5"/>
                        <a:pt x="123" y="5"/>
                      </a:cubicBezTo>
                      <a:cubicBezTo>
                        <a:pt x="123" y="64"/>
                        <a:pt x="123" y="64"/>
                        <a:pt x="123" y="64"/>
                      </a:cubicBezTo>
                      <a:lnTo>
                        <a:pt x="64" y="1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5" name="Freeform 192"/>
                <p:cNvSpPr>
                  <a:spLocks noEditPoints="1"/>
                </p:cNvSpPr>
                <p:nvPr/>
              </p:nvSpPr>
              <p:spPr bwMode="auto">
                <a:xfrm>
                  <a:off x="11257066" y="228739"/>
                  <a:ext cx="66152" cy="64207"/>
                </a:xfrm>
                <a:custGeom>
                  <a:avLst/>
                  <a:gdLst>
                    <a:gd name="T0" fmla="*/ 14 w 29"/>
                    <a:gd name="T1" fmla="*/ 0 h 28"/>
                    <a:gd name="T2" fmla="*/ 5 w 29"/>
                    <a:gd name="T3" fmla="*/ 4 h 28"/>
                    <a:gd name="T4" fmla="*/ 5 w 29"/>
                    <a:gd name="T5" fmla="*/ 23 h 28"/>
                    <a:gd name="T6" fmla="*/ 24 w 29"/>
                    <a:gd name="T7" fmla="*/ 23 h 28"/>
                    <a:gd name="T8" fmla="*/ 24 w 29"/>
                    <a:gd name="T9" fmla="*/ 4 h 28"/>
                    <a:gd name="T10" fmla="*/ 14 w 29"/>
                    <a:gd name="T11" fmla="*/ 0 h 28"/>
                    <a:gd name="T12" fmla="*/ 21 w 29"/>
                    <a:gd name="T13" fmla="*/ 20 h 28"/>
                    <a:gd name="T14" fmla="*/ 14 w 29"/>
                    <a:gd name="T15" fmla="*/ 23 h 28"/>
                    <a:gd name="T16" fmla="*/ 8 w 29"/>
                    <a:gd name="T17" fmla="*/ 20 h 28"/>
                    <a:gd name="T18" fmla="*/ 8 w 29"/>
                    <a:gd name="T19" fmla="*/ 8 h 28"/>
                    <a:gd name="T20" fmla="*/ 21 w 29"/>
                    <a:gd name="T21" fmla="*/ 8 h 28"/>
                    <a:gd name="T22" fmla="*/ 21 w 29"/>
                    <a:gd name="T23" fmla="*/ 2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8">
                      <a:moveTo>
                        <a:pt x="14" y="0"/>
                      </a:moveTo>
                      <a:cubicBezTo>
                        <a:pt x="11" y="0"/>
                        <a:pt x="7" y="2"/>
                        <a:pt x="5" y="4"/>
                      </a:cubicBezTo>
                      <a:cubicBezTo>
                        <a:pt x="0" y="10"/>
                        <a:pt x="0" y="18"/>
                        <a:pt x="5" y="23"/>
                      </a:cubicBezTo>
                      <a:cubicBezTo>
                        <a:pt x="10" y="28"/>
                        <a:pt x="19" y="28"/>
                        <a:pt x="24" y="23"/>
                      </a:cubicBezTo>
                      <a:cubicBezTo>
                        <a:pt x="29" y="18"/>
                        <a:pt x="29" y="10"/>
                        <a:pt x="24" y="4"/>
                      </a:cubicBezTo>
                      <a:cubicBezTo>
                        <a:pt x="21" y="2"/>
                        <a:pt x="18" y="0"/>
                        <a:pt x="14" y="0"/>
                      </a:cubicBezTo>
                      <a:close/>
                      <a:moveTo>
                        <a:pt x="21" y="20"/>
                      </a:moveTo>
                      <a:cubicBezTo>
                        <a:pt x="19" y="22"/>
                        <a:pt x="17" y="23"/>
                        <a:pt x="14" y="23"/>
                      </a:cubicBezTo>
                      <a:cubicBezTo>
                        <a:pt x="12" y="23"/>
                        <a:pt x="10" y="22"/>
                        <a:pt x="8" y="20"/>
                      </a:cubicBezTo>
                      <a:cubicBezTo>
                        <a:pt x="5" y="17"/>
                        <a:pt x="5" y="11"/>
                        <a:pt x="8" y="8"/>
                      </a:cubicBezTo>
                      <a:cubicBezTo>
                        <a:pt x="11" y="4"/>
                        <a:pt x="17" y="4"/>
                        <a:pt x="21" y="8"/>
                      </a:cubicBezTo>
                      <a:cubicBezTo>
                        <a:pt x="24" y="11"/>
                        <a:pt x="24" y="17"/>
                        <a:pt x="21" y="2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6" name="Freeform 193"/>
                <p:cNvSpPr/>
                <p:nvPr/>
              </p:nvSpPr>
              <p:spPr bwMode="auto">
                <a:xfrm>
                  <a:off x="11132544" y="267652"/>
                  <a:ext cx="89500" cy="90473"/>
                </a:xfrm>
                <a:custGeom>
                  <a:avLst/>
                  <a:gdLst>
                    <a:gd name="T0" fmla="*/ 39 w 39"/>
                    <a:gd name="T1" fmla="*/ 0 h 39"/>
                    <a:gd name="T2" fmla="*/ 37 w 39"/>
                    <a:gd name="T3" fmla="*/ 0 h 39"/>
                    <a:gd name="T4" fmla="*/ 35 w 39"/>
                    <a:gd name="T5" fmla="*/ 0 h 39"/>
                    <a:gd name="T6" fmla="*/ 1 w 39"/>
                    <a:gd name="T7" fmla="*/ 35 h 39"/>
                    <a:gd name="T8" fmla="*/ 1 w 39"/>
                    <a:gd name="T9" fmla="*/ 38 h 39"/>
                    <a:gd name="T10" fmla="*/ 4 w 39"/>
                    <a:gd name="T11" fmla="*/ 38 h 39"/>
                    <a:gd name="T12" fmla="*/ 39 w 39"/>
                    <a:gd name="T13" fmla="*/ 4 h 39"/>
                    <a:gd name="T14" fmla="*/ 39 w 39"/>
                    <a:gd name="T15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" h="39">
                      <a:moveTo>
                        <a:pt x="39" y="0"/>
                      </a:moveTo>
                      <a:cubicBezTo>
                        <a:pt x="38" y="0"/>
                        <a:pt x="38" y="0"/>
                        <a:pt x="37" y="0"/>
                      </a:cubicBezTo>
                      <a:cubicBezTo>
                        <a:pt x="36" y="0"/>
                        <a:pt x="36" y="0"/>
                        <a:pt x="35" y="0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0" y="36"/>
                        <a:pt x="0" y="37"/>
                        <a:pt x="1" y="38"/>
                      </a:cubicBezTo>
                      <a:cubicBezTo>
                        <a:pt x="2" y="39"/>
                        <a:pt x="3" y="39"/>
                        <a:pt x="4" y="38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39" y="3"/>
                        <a:pt x="39" y="1"/>
                        <a:pt x="3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7" name="Freeform 194"/>
                <p:cNvSpPr/>
                <p:nvPr/>
              </p:nvSpPr>
              <p:spPr bwMode="auto">
                <a:xfrm>
                  <a:off x="11162701" y="297809"/>
                  <a:ext cx="89500" cy="89500"/>
                </a:xfrm>
                <a:custGeom>
                  <a:avLst/>
                  <a:gdLst>
                    <a:gd name="T0" fmla="*/ 39 w 39"/>
                    <a:gd name="T1" fmla="*/ 2 h 39"/>
                    <a:gd name="T2" fmla="*/ 39 w 39"/>
                    <a:gd name="T3" fmla="*/ 1 h 39"/>
                    <a:gd name="T4" fmla="*/ 37 w 39"/>
                    <a:gd name="T5" fmla="*/ 0 h 39"/>
                    <a:gd name="T6" fmla="*/ 35 w 39"/>
                    <a:gd name="T7" fmla="*/ 1 h 39"/>
                    <a:gd name="T8" fmla="*/ 1 w 39"/>
                    <a:gd name="T9" fmla="*/ 35 h 39"/>
                    <a:gd name="T10" fmla="*/ 0 w 39"/>
                    <a:gd name="T11" fmla="*/ 36 h 39"/>
                    <a:gd name="T12" fmla="*/ 1 w 39"/>
                    <a:gd name="T13" fmla="*/ 38 h 39"/>
                    <a:gd name="T14" fmla="*/ 4 w 39"/>
                    <a:gd name="T15" fmla="*/ 38 h 39"/>
                    <a:gd name="T16" fmla="*/ 39 w 39"/>
                    <a:gd name="T17" fmla="*/ 4 h 39"/>
                    <a:gd name="T18" fmla="*/ 39 w 39"/>
                    <a:gd name="T19" fmla="*/ 2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" h="39">
                      <a:moveTo>
                        <a:pt x="39" y="2"/>
                      </a:moveTo>
                      <a:cubicBezTo>
                        <a:pt x="39" y="2"/>
                        <a:pt x="39" y="1"/>
                        <a:pt x="39" y="1"/>
                      </a:cubicBezTo>
                      <a:cubicBezTo>
                        <a:pt x="38" y="0"/>
                        <a:pt x="38" y="0"/>
                        <a:pt x="37" y="0"/>
                      </a:cubicBezTo>
                      <a:cubicBezTo>
                        <a:pt x="36" y="0"/>
                        <a:pt x="36" y="0"/>
                        <a:pt x="35" y="1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1" y="35"/>
                        <a:pt x="0" y="36"/>
                        <a:pt x="0" y="36"/>
                      </a:cubicBezTo>
                      <a:cubicBezTo>
                        <a:pt x="0" y="37"/>
                        <a:pt x="1" y="38"/>
                        <a:pt x="1" y="38"/>
                      </a:cubicBezTo>
                      <a:cubicBezTo>
                        <a:pt x="2" y="39"/>
                        <a:pt x="4" y="39"/>
                        <a:pt x="4" y="38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39" y="3"/>
                        <a:pt x="39" y="3"/>
                        <a:pt x="39" y="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8" name="Freeform 195"/>
                <p:cNvSpPr/>
                <p:nvPr/>
              </p:nvSpPr>
              <p:spPr bwMode="auto">
                <a:xfrm>
                  <a:off x="11191886" y="327967"/>
                  <a:ext cx="92419" cy="89500"/>
                </a:xfrm>
                <a:custGeom>
                  <a:avLst/>
                  <a:gdLst>
                    <a:gd name="T0" fmla="*/ 37 w 40"/>
                    <a:gd name="T1" fmla="*/ 0 h 39"/>
                    <a:gd name="T2" fmla="*/ 36 w 40"/>
                    <a:gd name="T3" fmla="*/ 1 h 39"/>
                    <a:gd name="T4" fmla="*/ 1 w 40"/>
                    <a:gd name="T5" fmla="*/ 35 h 39"/>
                    <a:gd name="T6" fmla="*/ 1 w 40"/>
                    <a:gd name="T7" fmla="*/ 38 h 39"/>
                    <a:gd name="T8" fmla="*/ 4 w 40"/>
                    <a:gd name="T9" fmla="*/ 38 h 39"/>
                    <a:gd name="T10" fmla="*/ 39 w 40"/>
                    <a:gd name="T11" fmla="*/ 4 h 39"/>
                    <a:gd name="T12" fmla="*/ 39 w 40"/>
                    <a:gd name="T13" fmla="*/ 1 h 39"/>
                    <a:gd name="T14" fmla="*/ 37 w 40"/>
                    <a:gd name="T15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0" h="39">
                      <a:moveTo>
                        <a:pt x="37" y="0"/>
                      </a:moveTo>
                      <a:cubicBezTo>
                        <a:pt x="37" y="0"/>
                        <a:pt x="36" y="0"/>
                        <a:pt x="36" y="1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0" y="36"/>
                        <a:pt x="0" y="37"/>
                        <a:pt x="1" y="38"/>
                      </a:cubicBezTo>
                      <a:cubicBezTo>
                        <a:pt x="2" y="39"/>
                        <a:pt x="4" y="39"/>
                        <a:pt x="4" y="38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40" y="3"/>
                        <a:pt x="40" y="2"/>
                        <a:pt x="39" y="1"/>
                      </a:cubicBezTo>
                      <a:cubicBezTo>
                        <a:pt x="38" y="0"/>
                        <a:pt x="38" y="0"/>
                        <a:pt x="3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3" name="组合 132"/>
            <p:cNvGrpSpPr/>
            <p:nvPr/>
          </p:nvGrpSpPr>
          <p:grpSpPr>
            <a:xfrm>
              <a:off x="6879221" y="2381910"/>
              <a:ext cx="291976" cy="297758"/>
              <a:chOff x="6879221" y="2381910"/>
              <a:chExt cx="291976" cy="297758"/>
            </a:xfrm>
          </p:grpSpPr>
          <p:sp>
            <p:nvSpPr>
              <p:cNvPr id="148" name="Oval 17"/>
              <p:cNvSpPr>
                <a:spLocks noChangeArrowheads="1"/>
              </p:cNvSpPr>
              <p:nvPr/>
            </p:nvSpPr>
            <p:spPr bwMode="auto">
              <a:xfrm>
                <a:off x="6879221" y="2381910"/>
                <a:ext cx="291976" cy="29775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49" name="组合 148"/>
              <p:cNvGrpSpPr/>
              <p:nvPr/>
            </p:nvGrpSpPr>
            <p:grpSpPr>
              <a:xfrm>
                <a:off x="6946897" y="2452477"/>
                <a:ext cx="156625" cy="156625"/>
                <a:chOff x="10478804" y="184961"/>
                <a:chExt cx="296713" cy="296713"/>
              </a:xfrm>
            </p:grpSpPr>
            <p:sp>
              <p:nvSpPr>
                <p:cNvPr id="150" name="Freeform 196"/>
                <p:cNvSpPr>
                  <a:spLocks noEditPoints="1"/>
                </p:cNvSpPr>
                <p:nvPr/>
              </p:nvSpPr>
              <p:spPr bwMode="auto">
                <a:xfrm>
                  <a:off x="10478804" y="184961"/>
                  <a:ext cx="296713" cy="296713"/>
                </a:xfrm>
                <a:custGeom>
                  <a:avLst/>
                  <a:gdLst>
                    <a:gd name="T0" fmla="*/ 129 w 129"/>
                    <a:gd name="T1" fmla="*/ 2 h 129"/>
                    <a:gd name="T2" fmla="*/ 128 w 129"/>
                    <a:gd name="T3" fmla="*/ 1 h 129"/>
                    <a:gd name="T4" fmla="*/ 127 w 129"/>
                    <a:gd name="T5" fmla="*/ 0 h 129"/>
                    <a:gd name="T6" fmla="*/ 64 w 129"/>
                    <a:gd name="T7" fmla="*/ 0 h 129"/>
                    <a:gd name="T8" fmla="*/ 62 w 129"/>
                    <a:gd name="T9" fmla="*/ 1 h 129"/>
                    <a:gd name="T10" fmla="*/ 3 w 129"/>
                    <a:gd name="T11" fmla="*/ 60 h 129"/>
                    <a:gd name="T12" fmla="*/ 3 w 129"/>
                    <a:gd name="T13" fmla="*/ 69 h 129"/>
                    <a:gd name="T14" fmla="*/ 60 w 129"/>
                    <a:gd name="T15" fmla="*/ 126 h 129"/>
                    <a:gd name="T16" fmla="*/ 69 w 129"/>
                    <a:gd name="T17" fmla="*/ 126 h 129"/>
                    <a:gd name="T18" fmla="*/ 128 w 129"/>
                    <a:gd name="T19" fmla="*/ 67 h 129"/>
                    <a:gd name="T20" fmla="*/ 129 w 129"/>
                    <a:gd name="T21" fmla="*/ 65 h 129"/>
                    <a:gd name="T22" fmla="*/ 129 w 129"/>
                    <a:gd name="T23" fmla="*/ 65 h 129"/>
                    <a:gd name="T24" fmla="*/ 129 w 129"/>
                    <a:gd name="T25" fmla="*/ 2 h 129"/>
                    <a:gd name="T26" fmla="*/ 65 w 129"/>
                    <a:gd name="T27" fmla="*/ 124 h 129"/>
                    <a:gd name="T28" fmla="*/ 5 w 129"/>
                    <a:gd name="T29" fmla="*/ 65 h 129"/>
                    <a:gd name="T30" fmla="*/ 65 w 129"/>
                    <a:gd name="T31" fmla="*/ 5 h 129"/>
                    <a:gd name="T32" fmla="*/ 124 w 129"/>
                    <a:gd name="T33" fmla="*/ 5 h 129"/>
                    <a:gd name="T34" fmla="*/ 124 w 129"/>
                    <a:gd name="T35" fmla="*/ 64 h 129"/>
                    <a:gd name="T36" fmla="*/ 65 w 129"/>
                    <a:gd name="T37" fmla="*/ 124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9" h="129">
                      <a:moveTo>
                        <a:pt x="129" y="2"/>
                      </a:moveTo>
                      <a:cubicBezTo>
                        <a:pt x="129" y="2"/>
                        <a:pt x="129" y="1"/>
                        <a:pt x="128" y="1"/>
                      </a:cubicBezTo>
                      <a:cubicBezTo>
                        <a:pt x="128" y="0"/>
                        <a:pt x="127" y="0"/>
                        <a:pt x="127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3" y="0"/>
                        <a:pt x="63" y="0"/>
                        <a:pt x="62" y="1"/>
                      </a:cubicBezTo>
                      <a:cubicBezTo>
                        <a:pt x="3" y="60"/>
                        <a:pt x="3" y="60"/>
                        <a:pt x="3" y="60"/>
                      </a:cubicBezTo>
                      <a:cubicBezTo>
                        <a:pt x="0" y="63"/>
                        <a:pt x="0" y="66"/>
                        <a:pt x="3" y="69"/>
                      </a:cubicBezTo>
                      <a:cubicBezTo>
                        <a:pt x="60" y="126"/>
                        <a:pt x="60" y="126"/>
                        <a:pt x="60" y="126"/>
                      </a:cubicBezTo>
                      <a:cubicBezTo>
                        <a:pt x="63" y="129"/>
                        <a:pt x="67" y="129"/>
                        <a:pt x="69" y="126"/>
                      </a:cubicBezTo>
                      <a:cubicBezTo>
                        <a:pt x="128" y="67"/>
                        <a:pt x="128" y="67"/>
                        <a:pt x="128" y="67"/>
                      </a:cubicBezTo>
                      <a:cubicBezTo>
                        <a:pt x="129" y="67"/>
                        <a:pt x="129" y="66"/>
                        <a:pt x="129" y="65"/>
                      </a:cubicBezTo>
                      <a:cubicBezTo>
                        <a:pt x="129" y="65"/>
                        <a:pt x="129" y="65"/>
                        <a:pt x="129" y="65"/>
                      </a:cubicBezTo>
                      <a:lnTo>
                        <a:pt x="129" y="2"/>
                      </a:lnTo>
                      <a:close/>
                      <a:moveTo>
                        <a:pt x="65" y="124"/>
                      </a:moveTo>
                      <a:cubicBezTo>
                        <a:pt x="5" y="65"/>
                        <a:pt x="5" y="65"/>
                        <a:pt x="5" y="65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124" y="5"/>
                        <a:pt x="124" y="5"/>
                        <a:pt x="124" y="5"/>
                      </a:cubicBezTo>
                      <a:cubicBezTo>
                        <a:pt x="124" y="64"/>
                        <a:pt x="124" y="64"/>
                        <a:pt x="124" y="64"/>
                      </a:cubicBezTo>
                      <a:lnTo>
                        <a:pt x="65" y="1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51" name="Freeform 197"/>
                <p:cNvSpPr>
                  <a:spLocks noEditPoints="1"/>
                </p:cNvSpPr>
                <p:nvPr/>
              </p:nvSpPr>
              <p:spPr bwMode="auto">
                <a:xfrm>
                  <a:off x="10670450" y="228739"/>
                  <a:ext cx="61288" cy="64207"/>
                </a:xfrm>
                <a:custGeom>
                  <a:avLst/>
                  <a:gdLst>
                    <a:gd name="T0" fmla="*/ 13 w 27"/>
                    <a:gd name="T1" fmla="*/ 0 h 28"/>
                    <a:gd name="T2" fmla="*/ 4 w 27"/>
                    <a:gd name="T3" fmla="*/ 4 h 28"/>
                    <a:gd name="T4" fmla="*/ 0 w 27"/>
                    <a:gd name="T5" fmla="*/ 14 h 28"/>
                    <a:gd name="T6" fmla="*/ 4 w 27"/>
                    <a:gd name="T7" fmla="*/ 23 h 28"/>
                    <a:gd name="T8" fmla="*/ 23 w 27"/>
                    <a:gd name="T9" fmla="*/ 23 h 28"/>
                    <a:gd name="T10" fmla="*/ 27 w 27"/>
                    <a:gd name="T11" fmla="*/ 14 h 28"/>
                    <a:gd name="T12" fmla="*/ 23 w 27"/>
                    <a:gd name="T13" fmla="*/ 4 h 28"/>
                    <a:gd name="T14" fmla="*/ 13 w 27"/>
                    <a:gd name="T15" fmla="*/ 0 h 28"/>
                    <a:gd name="T16" fmla="*/ 20 w 27"/>
                    <a:gd name="T17" fmla="*/ 20 h 28"/>
                    <a:gd name="T18" fmla="*/ 13 w 27"/>
                    <a:gd name="T19" fmla="*/ 23 h 28"/>
                    <a:gd name="T20" fmla="*/ 7 w 27"/>
                    <a:gd name="T21" fmla="*/ 20 h 28"/>
                    <a:gd name="T22" fmla="*/ 7 w 27"/>
                    <a:gd name="T23" fmla="*/ 8 h 28"/>
                    <a:gd name="T24" fmla="*/ 20 w 27"/>
                    <a:gd name="T25" fmla="*/ 8 h 28"/>
                    <a:gd name="T26" fmla="*/ 20 w 27"/>
                    <a:gd name="T27" fmla="*/ 2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7" h="28">
                      <a:moveTo>
                        <a:pt x="13" y="0"/>
                      </a:moveTo>
                      <a:cubicBezTo>
                        <a:pt x="10" y="0"/>
                        <a:pt x="6" y="2"/>
                        <a:pt x="4" y="4"/>
                      </a:cubicBezTo>
                      <a:cubicBezTo>
                        <a:pt x="1" y="7"/>
                        <a:pt x="0" y="10"/>
                        <a:pt x="0" y="14"/>
                      </a:cubicBezTo>
                      <a:cubicBezTo>
                        <a:pt x="0" y="17"/>
                        <a:pt x="1" y="21"/>
                        <a:pt x="4" y="23"/>
                      </a:cubicBezTo>
                      <a:cubicBezTo>
                        <a:pt x="9" y="28"/>
                        <a:pt x="18" y="28"/>
                        <a:pt x="23" y="23"/>
                      </a:cubicBezTo>
                      <a:cubicBezTo>
                        <a:pt x="25" y="21"/>
                        <a:pt x="27" y="17"/>
                        <a:pt x="27" y="14"/>
                      </a:cubicBezTo>
                      <a:cubicBezTo>
                        <a:pt x="27" y="10"/>
                        <a:pt x="25" y="7"/>
                        <a:pt x="23" y="4"/>
                      </a:cubicBezTo>
                      <a:cubicBezTo>
                        <a:pt x="20" y="2"/>
                        <a:pt x="17" y="0"/>
                        <a:pt x="13" y="0"/>
                      </a:cubicBezTo>
                      <a:close/>
                      <a:moveTo>
                        <a:pt x="20" y="20"/>
                      </a:moveTo>
                      <a:cubicBezTo>
                        <a:pt x="18" y="22"/>
                        <a:pt x="16" y="23"/>
                        <a:pt x="13" y="23"/>
                      </a:cubicBezTo>
                      <a:cubicBezTo>
                        <a:pt x="11" y="23"/>
                        <a:pt x="9" y="22"/>
                        <a:pt x="7" y="20"/>
                      </a:cubicBezTo>
                      <a:cubicBezTo>
                        <a:pt x="4" y="17"/>
                        <a:pt x="4" y="11"/>
                        <a:pt x="7" y="8"/>
                      </a:cubicBezTo>
                      <a:cubicBezTo>
                        <a:pt x="10" y="4"/>
                        <a:pt x="16" y="4"/>
                        <a:pt x="20" y="8"/>
                      </a:cubicBezTo>
                      <a:cubicBezTo>
                        <a:pt x="23" y="11"/>
                        <a:pt x="23" y="17"/>
                        <a:pt x="20" y="2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4" name="组合 133"/>
            <p:cNvGrpSpPr/>
            <p:nvPr/>
          </p:nvGrpSpPr>
          <p:grpSpPr>
            <a:xfrm>
              <a:off x="7207333" y="2973089"/>
              <a:ext cx="238496" cy="241387"/>
              <a:chOff x="7207333" y="2973089"/>
              <a:chExt cx="238496" cy="241387"/>
            </a:xfrm>
          </p:grpSpPr>
          <p:sp>
            <p:nvSpPr>
              <p:cNvPr id="143" name="Oval 23"/>
              <p:cNvSpPr>
                <a:spLocks noChangeArrowheads="1"/>
              </p:cNvSpPr>
              <p:nvPr/>
            </p:nvSpPr>
            <p:spPr bwMode="auto">
              <a:xfrm>
                <a:off x="7207333" y="2973089"/>
                <a:ext cx="238496" cy="241387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44" name="组合 143"/>
              <p:cNvGrpSpPr/>
              <p:nvPr/>
            </p:nvGrpSpPr>
            <p:grpSpPr>
              <a:xfrm>
                <a:off x="7266265" y="3053238"/>
                <a:ext cx="120632" cy="81088"/>
                <a:chOff x="9303628" y="233602"/>
                <a:chExt cx="293794" cy="197484"/>
              </a:xfrm>
            </p:grpSpPr>
            <p:sp>
              <p:nvSpPr>
                <p:cNvPr id="145" name="Freeform 200"/>
                <p:cNvSpPr>
                  <a:spLocks noEditPoints="1"/>
                </p:cNvSpPr>
                <p:nvPr/>
              </p:nvSpPr>
              <p:spPr bwMode="auto">
                <a:xfrm>
                  <a:off x="9303628" y="233602"/>
                  <a:ext cx="293794" cy="197484"/>
                </a:xfrm>
                <a:custGeom>
                  <a:avLst/>
                  <a:gdLst>
                    <a:gd name="T0" fmla="*/ 122 w 128"/>
                    <a:gd name="T1" fmla="*/ 0 h 86"/>
                    <a:gd name="T2" fmla="*/ 6 w 128"/>
                    <a:gd name="T3" fmla="*/ 0 h 86"/>
                    <a:gd name="T4" fmla="*/ 0 w 128"/>
                    <a:gd name="T5" fmla="*/ 6 h 86"/>
                    <a:gd name="T6" fmla="*/ 0 w 128"/>
                    <a:gd name="T7" fmla="*/ 80 h 86"/>
                    <a:gd name="T8" fmla="*/ 6 w 128"/>
                    <a:gd name="T9" fmla="*/ 86 h 86"/>
                    <a:gd name="T10" fmla="*/ 122 w 128"/>
                    <a:gd name="T11" fmla="*/ 86 h 86"/>
                    <a:gd name="T12" fmla="*/ 128 w 128"/>
                    <a:gd name="T13" fmla="*/ 80 h 86"/>
                    <a:gd name="T14" fmla="*/ 128 w 128"/>
                    <a:gd name="T15" fmla="*/ 6 h 86"/>
                    <a:gd name="T16" fmla="*/ 122 w 128"/>
                    <a:gd name="T17" fmla="*/ 0 h 86"/>
                    <a:gd name="T18" fmla="*/ 123 w 128"/>
                    <a:gd name="T19" fmla="*/ 82 h 86"/>
                    <a:gd name="T20" fmla="*/ 5 w 128"/>
                    <a:gd name="T21" fmla="*/ 82 h 86"/>
                    <a:gd name="T22" fmla="*/ 5 w 128"/>
                    <a:gd name="T23" fmla="*/ 42 h 86"/>
                    <a:gd name="T24" fmla="*/ 123 w 128"/>
                    <a:gd name="T25" fmla="*/ 42 h 86"/>
                    <a:gd name="T26" fmla="*/ 123 w 128"/>
                    <a:gd name="T27" fmla="*/ 82 h 86"/>
                    <a:gd name="T28" fmla="*/ 123 w 128"/>
                    <a:gd name="T29" fmla="*/ 37 h 86"/>
                    <a:gd name="T30" fmla="*/ 5 w 128"/>
                    <a:gd name="T31" fmla="*/ 37 h 86"/>
                    <a:gd name="T32" fmla="*/ 5 w 128"/>
                    <a:gd name="T33" fmla="*/ 20 h 86"/>
                    <a:gd name="T34" fmla="*/ 123 w 128"/>
                    <a:gd name="T35" fmla="*/ 20 h 86"/>
                    <a:gd name="T36" fmla="*/ 123 w 128"/>
                    <a:gd name="T37" fmla="*/ 37 h 86"/>
                    <a:gd name="T38" fmla="*/ 123 w 128"/>
                    <a:gd name="T39" fmla="*/ 15 h 86"/>
                    <a:gd name="T40" fmla="*/ 5 w 128"/>
                    <a:gd name="T41" fmla="*/ 15 h 86"/>
                    <a:gd name="T42" fmla="*/ 5 w 128"/>
                    <a:gd name="T43" fmla="*/ 5 h 86"/>
                    <a:gd name="T44" fmla="*/ 123 w 128"/>
                    <a:gd name="T45" fmla="*/ 5 h 86"/>
                    <a:gd name="T46" fmla="*/ 123 w 128"/>
                    <a:gd name="T47" fmla="*/ 15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28" h="86">
                      <a:moveTo>
                        <a:pt x="1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80"/>
                        <a:pt x="0" y="80"/>
                        <a:pt x="0" y="80"/>
                      </a:cubicBezTo>
                      <a:cubicBezTo>
                        <a:pt x="0" y="84"/>
                        <a:pt x="3" y="86"/>
                        <a:pt x="6" y="86"/>
                      </a:cubicBezTo>
                      <a:cubicBezTo>
                        <a:pt x="122" y="86"/>
                        <a:pt x="122" y="86"/>
                        <a:pt x="122" y="86"/>
                      </a:cubicBezTo>
                      <a:cubicBezTo>
                        <a:pt x="125" y="86"/>
                        <a:pt x="128" y="84"/>
                        <a:pt x="128" y="80"/>
                      </a:cubicBezTo>
                      <a:cubicBezTo>
                        <a:pt x="128" y="6"/>
                        <a:pt x="128" y="6"/>
                        <a:pt x="128" y="6"/>
                      </a:cubicBezTo>
                      <a:cubicBezTo>
                        <a:pt x="128" y="3"/>
                        <a:pt x="125" y="0"/>
                        <a:pt x="122" y="0"/>
                      </a:cubicBezTo>
                      <a:close/>
                      <a:moveTo>
                        <a:pt x="123" y="82"/>
                      </a:moveTo>
                      <a:cubicBezTo>
                        <a:pt x="5" y="82"/>
                        <a:pt x="5" y="82"/>
                        <a:pt x="5" y="82"/>
                      </a:cubicBez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123" y="42"/>
                        <a:pt x="123" y="42"/>
                        <a:pt x="123" y="42"/>
                      </a:cubicBezTo>
                      <a:lnTo>
                        <a:pt x="123" y="82"/>
                      </a:lnTo>
                      <a:close/>
                      <a:moveTo>
                        <a:pt x="123" y="37"/>
                      </a:moveTo>
                      <a:cubicBezTo>
                        <a:pt x="5" y="37"/>
                        <a:pt x="5" y="37"/>
                        <a:pt x="5" y="37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123" y="20"/>
                        <a:pt x="123" y="20"/>
                        <a:pt x="123" y="20"/>
                      </a:cubicBezTo>
                      <a:lnTo>
                        <a:pt x="123" y="37"/>
                      </a:lnTo>
                      <a:close/>
                      <a:moveTo>
                        <a:pt x="123" y="15"/>
                      </a:moveTo>
                      <a:cubicBezTo>
                        <a:pt x="5" y="15"/>
                        <a:pt x="5" y="15"/>
                        <a:pt x="5" y="1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123" y="5"/>
                        <a:pt x="123" y="5"/>
                        <a:pt x="123" y="5"/>
                      </a:cubicBezTo>
                      <a:lnTo>
                        <a:pt x="123" y="1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46" name="Freeform 201"/>
                <p:cNvSpPr/>
                <p:nvPr/>
              </p:nvSpPr>
              <p:spPr bwMode="auto">
                <a:xfrm>
                  <a:off x="9337677" y="387309"/>
                  <a:ext cx="112848" cy="9728"/>
                </a:xfrm>
                <a:custGeom>
                  <a:avLst/>
                  <a:gdLst>
                    <a:gd name="T0" fmla="*/ 2 w 49"/>
                    <a:gd name="T1" fmla="*/ 4 h 4"/>
                    <a:gd name="T2" fmla="*/ 47 w 49"/>
                    <a:gd name="T3" fmla="*/ 4 h 4"/>
                    <a:gd name="T4" fmla="*/ 49 w 49"/>
                    <a:gd name="T5" fmla="*/ 2 h 4"/>
                    <a:gd name="T6" fmla="*/ 47 w 49"/>
                    <a:gd name="T7" fmla="*/ 0 h 4"/>
                    <a:gd name="T8" fmla="*/ 2 w 49"/>
                    <a:gd name="T9" fmla="*/ 0 h 4"/>
                    <a:gd name="T10" fmla="*/ 0 w 49"/>
                    <a:gd name="T11" fmla="*/ 2 h 4"/>
                    <a:gd name="T12" fmla="*/ 2 w 49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4">
                      <a:moveTo>
                        <a:pt x="2" y="4"/>
                      </a:moveTo>
                      <a:cubicBezTo>
                        <a:pt x="47" y="4"/>
                        <a:pt x="47" y="4"/>
                        <a:pt x="47" y="4"/>
                      </a:cubicBezTo>
                      <a:cubicBezTo>
                        <a:pt x="48" y="4"/>
                        <a:pt x="49" y="3"/>
                        <a:pt x="49" y="2"/>
                      </a:cubicBezTo>
                      <a:cubicBezTo>
                        <a:pt x="49" y="1"/>
                        <a:pt x="48" y="0"/>
                        <a:pt x="47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3"/>
                        <a:pt x="1" y="4"/>
                        <a:pt x="2" y="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47" name="Freeform 202"/>
                <p:cNvSpPr/>
                <p:nvPr/>
              </p:nvSpPr>
              <p:spPr bwMode="auto">
                <a:xfrm>
                  <a:off x="9536134" y="387309"/>
                  <a:ext cx="27239" cy="9728"/>
                </a:xfrm>
                <a:custGeom>
                  <a:avLst/>
                  <a:gdLst>
                    <a:gd name="T0" fmla="*/ 2 w 12"/>
                    <a:gd name="T1" fmla="*/ 4 h 4"/>
                    <a:gd name="T2" fmla="*/ 10 w 12"/>
                    <a:gd name="T3" fmla="*/ 4 h 4"/>
                    <a:gd name="T4" fmla="*/ 12 w 12"/>
                    <a:gd name="T5" fmla="*/ 2 h 4"/>
                    <a:gd name="T6" fmla="*/ 10 w 12"/>
                    <a:gd name="T7" fmla="*/ 0 h 4"/>
                    <a:gd name="T8" fmla="*/ 2 w 12"/>
                    <a:gd name="T9" fmla="*/ 0 h 4"/>
                    <a:gd name="T10" fmla="*/ 0 w 12"/>
                    <a:gd name="T11" fmla="*/ 2 h 4"/>
                    <a:gd name="T12" fmla="*/ 2 w 12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4">
                      <a:moveTo>
                        <a:pt x="2" y="4"/>
                      </a:move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1" y="4"/>
                        <a:pt x="12" y="3"/>
                        <a:pt x="12" y="2"/>
                      </a:cubicBezTo>
                      <a:cubicBezTo>
                        <a:pt x="12" y="1"/>
                        <a:pt x="11" y="0"/>
                        <a:pt x="10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3"/>
                        <a:pt x="1" y="4"/>
                        <a:pt x="2" y="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5" name="组合 134"/>
            <p:cNvGrpSpPr/>
            <p:nvPr/>
          </p:nvGrpSpPr>
          <p:grpSpPr>
            <a:xfrm>
              <a:off x="6565561" y="2017662"/>
              <a:ext cx="238496" cy="244278"/>
              <a:chOff x="6565561" y="2017662"/>
              <a:chExt cx="238496" cy="244278"/>
            </a:xfrm>
          </p:grpSpPr>
          <p:sp>
            <p:nvSpPr>
              <p:cNvPr id="139" name="Oval 27"/>
              <p:cNvSpPr>
                <a:spLocks noChangeArrowheads="1"/>
              </p:cNvSpPr>
              <p:nvPr/>
            </p:nvSpPr>
            <p:spPr bwMode="auto">
              <a:xfrm>
                <a:off x="6565561" y="2017662"/>
                <a:ext cx="238496" cy="244278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grpSp>
            <p:nvGrpSpPr>
              <p:cNvPr id="140" name="组合 139"/>
              <p:cNvGrpSpPr/>
              <p:nvPr/>
            </p:nvGrpSpPr>
            <p:grpSpPr>
              <a:xfrm>
                <a:off x="6610508" y="2102773"/>
                <a:ext cx="148602" cy="74056"/>
                <a:chOff x="8714095" y="258896"/>
                <a:chExt cx="294767" cy="146897"/>
              </a:xfrm>
            </p:grpSpPr>
            <p:sp>
              <p:nvSpPr>
                <p:cNvPr id="141" name="Freeform 203"/>
                <p:cNvSpPr>
                  <a:spLocks noEditPoints="1"/>
                </p:cNvSpPr>
                <p:nvPr/>
              </p:nvSpPr>
              <p:spPr bwMode="auto">
                <a:xfrm>
                  <a:off x="8714095" y="258896"/>
                  <a:ext cx="294767" cy="146897"/>
                </a:xfrm>
                <a:custGeom>
                  <a:avLst/>
                  <a:gdLst>
                    <a:gd name="T0" fmla="*/ 122 w 128"/>
                    <a:gd name="T1" fmla="*/ 0 h 64"/>
                    <a:gd name="T2" fmla="*/ 6 w 128"/>
                    <a:gd name="T3" fmla="*/ 0 h 64"/>
                    <a:gd name="T4" fmla="*/ 0 w 128"/>
                    <a:gd name="T5" fmla="*/ 6 h 64"/>
                    <a:gd name="T6" fmla="*/ 0 w 128"/>
                    <a:gd name="T7" fmla="*/ 58 h 64"/>
                    <a:gd name="T8" fmla="*/ 6 w 128"/>
                    <a:gd name="T9" fmla="*/ 64 h 64"/>
                    <a:gd name="T10" fmla="*/ 122 w 128"/>
                    <a:gd name="T11" fmla="*/ 64 h 64"/>
                    <a:gd name="T12" fmla="*/ 128 w 128"/>
                    <a:gd name="T13" fmla="*/ 58 h 64"/>
                    <a:gd name="T14" fmla="*/ 128 w 128"/>
                    <a:gd name="T15" fmla="*/ 6 h 64"/>
                    <a:gd name="T16" fmla="*/ 122 w 128"/>
                    <a:gd name="T17" fmla="*/ 0 h 64"/>
                    <a:gd name="T18" fmla="*/ 123 w 128"/>
                    <a:gd name="T19" fmla="*/ 60 h 64"/>
                    <a:gd name="T20" fmla="*/ 5 w 128"/>
                    <a:gd name="T21" fmla="*/ 60 h 64"/>
                    <a:gd name="T22" fmla="*/ 5 w 128"/>
                    <a:gd name="T23" fmla="*/ 5 h 64"/>
                    <a:gd name="T24" fmla="*/ 123 w 128"/>
                    <a:gd name="T25" fmla="*/ 5 h 64"/>
                    <a:gd name="T26" fmla="*/ 123 w 128"/>
                    <a:gd name="T27" fmla="*/ 6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8" h="64">
                      <a:moveTo>
                        <a:pt x="1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1"/>
                        <a:pt x="3" y="64"/>
                        <a:pt x="6" y="64"/>
                      </a:cubicBezTo>
                      <a:cubicBezTo>
                        <a:pt x="122" y="64"/>
                        <a:pt x="122" y="64"/>
                        <a:pt x="122" y="64"/>
                      </a:cubicBezTo>
                      <a:cubicBezTo>
                        <a:pt x="125" y="64"/>
                        <a:pt x="128" y="61"/>
                        <a:pt x="128" y="58"/>
                      </a:cubicBezTo>
                      <a:cubicBezTo>
                        <a:pt x="128" y="6"/>
                        <a:pt x="128" y="6"/>
                        <a:pt x="128" y="6"/>
                      </a:cubicBezTo>
                      <a:cubicBezTo>
                        <a:pt x="128" y="3"/>
                        <a:pt x="125" y="0"/>
                        <a:pt x="122" y="0"/>
                      </a:cubicBezTo>
                      <a:close/>
                      <a:moveTo>
                        <a:pt x="123" y="60"/>
                      </a:moveTo>
                      <a:cubicBezTo>
                        <a:pt x="5" y="60"/>
                        <a:pt x="5" y="60"/>
                        <a:pt x="5" y="60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123" y="5"/>
                        <a:pt x="123" y="5"/>
                        <a:pt x="123" y="5"/>
                      </a:cubicBezTo>
                      <a:lnTo>
                        <a:pt x="123" y="6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  <p:sp>
              <p:nvSpPr>
                <p:cNvPr id="142" name="Freeform 204"/>
                <p:cNvSpPr>
                  <a:spLocks noEditPoints="1"/>
                </p:cNvSpPr>
                <p:nvPr/>
              </p:nvSpPr>
              <p:spPr bwMode="auto">
                <a:xfrm>
                  <a:off x="8822078" y="292945"/>
                  <a:ext cx="78799" cy="78799"/>
                </a:xfrm>
                <a:custGeom>
                  <a:avLst/>
                  <a:gdLst>
                    <a:gd name="T0" fmla="*/ 17 w 34"/>
                    <a:gd name="T1" fmla="*/ 34 h 34"/>
                    <a:gd name="T2" fmla="*/ 34 w 34"/>
                    <a:gd name="T3" fmla="*/ 17 h 34"/>
                    <a:gd name="T4" fmla="*/ 17 w 34"/>
                    <a:gd name="T5" fmla="*/ 0 h 34"/>
                    <a:gd name="T6" fmla="*/ 0 w 34"/>
                    <a:gd name="T7" fmla="*/ 17 h 34"/>
                    <a:gd name="T8" fmla="*/ 17 w 34"/>
                    <a:gd name="T9" fmla="*/ 34 h 34"/>
                    <a:gd name="T10" fmla="*/ 17 w 34"/>
                    <a:gd name="T11" fmla="*/ 5 h 34"/>
                    <a:gd name="T12" fmla="*/ 30 w 34"/>
                    <a:gd name="T13" fmla="*/ 17 h 34"/>
                    <a:gd name="T14" fmla="*/ 17 w 34"/>
                    <a:gd name="T15" fmla="*/ 30 h 34"/>
                    <a:gd name="T16" fmla="*/ 4 w 34"/>
                    <a:gd name="T17" fmla="*/ 17 h 34"/>
                    <a:gd name="T18" fmla="*/ 17 w 34"/>
                    <a:gd name="T19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" h="34">
                      <a:moveTo>
                        <a:pt x="17" y="34"/>
                      </a:moveTo>
                      <a:cubicBezTo>
                        <a:pt x="26" y="34"/>
                        <a:pt x="34" y="27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8" y="0"/>
                        <a:pt x="0" y="8"/>
                        <a:pt x="0" y="17"/>
                      </a:cubicBezTo>
                      <a:cubicBezTo>
                        <a:pt x="0" y="27"/>
                        <a:pt x="8" y="34"/>
                        <a:pt x="17" y="34"/>
                      </a:cubicBezTo>
                      <a:close/>
                      <a:moveTo>
                        <a:pt x="17" y="5"/>
                      </a:moveTo>
                      <a:cubicBezTo>
                        <a:pt x="24" y="5"/>
                        <a:pt x="30" y="10"/>
                        <a:pt x="30" y="17"/>
                      </a:cubicBezTo>
                      <a:cubicBezTo>
                        <a:pt x="30" y="24"/>
                        <a:pt x="24" y="30"/>
                        <a:pt x="17" y="30"/>
                      </a:cubicBezTo>
                      <a:cubicBezTo>
                        <a:pt x="10" y="30"/>
                        <a:pt x="4" y="24"/>
                        <a:pt x="4" y="17"/>
                      </a:cubicBezTo>
                      <a:cubicBezTo>
                        <a:pt x="4" y="10"/>
                        <a:pt x="10" y="5"/>
                        <a:pt x="17" y="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15"/>
                </a:p>
              </p:txBody>
            </p:sp>
          </p:grpSp>
        </p:grpSp>
        <p:grpSp>
          <p:nvGrpSpPr>
            <p:cNvPr id="136" name="组合 135"/>
            <p:cNvGrpSpPr/>
            <p:nvPr/>
          </p:nvGrpSpPr>
          <p:grpSpPr>
            <a:xfrm>
              <a:off x="6565561" y="4567401"/>
              <a:ext cx="291976" cy="296313"/>
              <a:chOff x="6565561" y="4567401"/>
              <a:chExt cx="291976" cy="296313"/>
            </a:xfrm>
          </p:grpSpPr>
          <p:sp>
            <p:nvSpPr>
              <p:cNvPr id="137" name="Oval 15"/>
              <p:cNvSpPr>
                <a:spLocks noChangeArrowheads="1"/>
              </p:cNvSpPr>
              <p:nvPr/>
            </p:nvSpPr>
            <p:spPr bwMode="auto">
              <a:xfrm>
                <a:off x="6565561" y="4567401"/>
                <a:ext cx="291976" cy="296313"/>
              </a:xfrm>
              <a:prstGeom prst="ellipse">
                <a:avLst/>
              </a:prstGeom>
              <a:solidFill>
                <a:srgbClr val="DAB96E"/>
              </a:solidFill>
              <a:ln w="12700" cap="flat">
                <a:noFill/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015"/>
              </a:p>
            </p:txBody>
          </p:sp>
          <p:sp>
            <p:nvSpPr>
              <p:cNvPr id="138" name="Freeform 206"/>
              <p:cNvSpPr/>
              <p:nvPr/>
            </p:nvSpPr>
            <p:spPr bwMode="auto">
              <a:xfrm>
                <a:off x="6683670" y="4630231"/>
                <a:ext cx="55758" cy="170652"/>
              </a:xfrm>
              <a:custGeom>
                <a:avLst/>
                <a:gdLst>
                  <a:gd name="T0" fmla="*/ 42 w 42"/>
                  <a:gd name="T1" fmla="*/ 89 h 128"/>
                  <a:gd name="T2" fmla="*/ 37 w 42"/>
                  <a:gd name="T3" fmla="*/ 77 h 128"/>
                  <a:gd name="T4" fmla="*/ 8 w 42"/>
                  <a:gd name="T5" fmla="*/ 48 h 128"/>
                  <a:gd name="T6" fmla="*/ 4 w 42"/>
                  <a:gd name="T7" fmla="*/ 39 h 128"/>
                  <a:gd name="T8" fmla="*/ 17 w 42"/>
                  <a:gd name="T9" fmla="*/ 26 h 128"/>
                  <a:gd name="T10" fmla="*/ 40 w 42"/>
                  <a:gd name="T11" fmla="*/ 26 h 128"/>
                  <a:gd name="T12" fmla="*/ 42 w 42"/>
                  <a:gd name="T13" fmla="*/ 24 h 128"/>
                  <a:gd name="T14" fmla="*/ 40 w 42"/>
                  <a:gd name="T15" fmla="*/ 22 h 128"/>
                  <a:gd name="T16" fmla="*/ 23 w 42"/>
                  <a:gd name="T17" fmla="*/ 22 h 128"/>
                  <a:gd name="T18" fmla="*/ 23 w 42"/>
                  <a:gd name="T19" fmla="*/ 2 h 128"/>
                  <a:gd name="T20" fmla="*/ 21 w 42"/>
                  <a:gd name="T21" fmla="*/ 0 h 128"/>
                  <a:gd name="T22" fmla="*/ 19 w 42"/>
                  <a:gd name="T23" fmla="*/ 2 h 128"/>
                  <a:gd name="T24" fmla="*/ 19 w 42"/>
                  <a:gd name="T25" fmla="*/ 22 h 128"/>
                  <a:gd name="T26" fmla="*/ 17 w 42"/>
                  <a:gd name="T27" fmla="*/ 22 h 128"/>
                  <a:gd name="T28" fmla="*/ 0 w 42"/>
                  <a:gd name="T29" fmla="*/ 39 h 128"/>
                  <a:gd name="T30" fmla="*/ 5 w 42"/>
                  <a:gd name="T31" fmla="*/ 51 h 128"/>
                  <a:gd name="T32" fmla="*/ 34 w 42"/>
                  <a:gd name="T33" fmla="*/ 80 h 128"/>
                  <a:gd name="T34" fmla="*/ 38 w 42"/>
                  <a:gd name="T35" fmla="*/ 89 h 128"/>
                  <a:gd name="T36" fmla="*/ 25 w 42"/>
                  <a:gd name="T37" fmla="*/ 102 h 128"/>
                  <a:gd name="T38" fmla="*/ 2 w 42"/>
                  <a:gd name="T39" fmla="*/ 102 h 128"/>
                  <a:gd name="T40" fmla="*/ 0 w 42"/>
                  <a:gd name="T41" fmla="*/ 104 h 128"/>
                  <a:gd name="T42" fmla="*/ 2 w 42"/>
                  <a:gd name="T43" fmla="*/ 106 h 128"/>
                  <a:gd name="T44" fmla="*/ 19 w 42"/>
                  <a:gd name="T45" fmla="*/ 106 h 128"/>
                  <a:gd name="T46" fmla="*/ 19 w 42"/>
                  <a:gd name="T47" fmla="*/ 126 h 128"/>
                  <a:gd name="T48" fmla="*/ 21 w 42"/>
                  <a:gd name="T49" fmla="*/ 128 h 128"/>
                  <a:gd name="T50" fmla="*/ 23 w 42"/>
                  <a:gd name="T51" fmla="*/ 126 h 128"/>
                  <a:gd name="T52" fmla="*/ 23 w 42"/>
                  <a:gd name="T53" fmla="*/ 106 h 128"/>
                  <a:gd name="T54" fmla="*/ 25 w 42"/>
                  <a:gd name="T55" fmla="*/ 106 h 128"/>
                  <a:gd name="T56" fmla="*/ 42 w 42"/>
                  <a:gd name="T57" fmla="*/ 89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" h="128">
                    <a:moveTo>
                      <a:pt x="42" y="89"/>
                    </a:moveTo>
                    <a:cubicBezTo>
                      <a:pt x="42" y="85"/>
                      <a:pt x="41" y="80"/>
                      <a:pt x="37" y="77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6" y="45"/>
                      <a:pt x="4" y="42"/>
                      <a:pt x="4" y="39"/>
                    </a:cubicBezTo>
                    <a:cubicBezTo>
                      <a:pt x="4" y="32"/>
                      <a:pt x="10" y="26"/>
                      <a:pt x="17" y="26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1" y="26"/>
                      <a:pt x="42" y="25"/>
                      <a:pt x="42" y="24"/>
                    </a:cubicBezTo>
                    <a:cubicBezTo>
                      <a:pt x="42" y="23"/>
                      <a:pt x="41" y="22"/>
                      <a:pt x="40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ubicBezTo>
                      <a:pt x="20" y="0"/>
                      <a:pt x="19" y="1"/>
                      <a:pt x="19" y="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7" y="22"/>
                      <a:pt x="0" y="29"/>
                      <a:pt x="0" y="39"/>
                    </a:cubicBezTo>
                    <a:cubicBezTo>
                      <a:pt x="0" y="43"/>
                      <a:pt x="1" y="48"/>
                      <a:pt x="5" y="51"/>
                    </a:cubicBezTo>
                    <a:cubicBezTo>
                      <a:pt x="34" y="80"/>
                      <a:pt x="34" y="80"/>
                      <a:pt x="34" y="80"/>
                    </a:cubicBezTo>
                    <a:cubicBezTo>
                      <a:pt x="36" y="83"/>
                      <a:pt x="38" y="86"/>
                      <a:pt x="38" y="89"/>
                    </a:cubicBezTo>
                    <a:cubicBezTo>
                      <a:pt x="38" y="96"/>
                      <a:pt x="32" y="102"/>
                      <a:pt x="25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1" y="102"/>
                      <a:pt x="0" y="103"/>
                      <a:pt x="0" y="104"/>
                    </a:cubicBezTo>
                    <a:cubicBezTo>
                      <a:pt x="0" y="105"/>
                      <a:pt x="1" y="106"/>
                      <a:pt x="2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26"/>
                      <a:pt x="19" y="126"/>
                      <a:pt x="19" y="126"/>
                    </a:cubicBezTo>
                    <a:cubicBezTo>
                      <a:pt x="19" y="127"/>
                      <a:pt x="20" y="128"/>
                      <a:pt x="21" y="128"/>
                    </a:cubicBezTo>
                    <a:cubicBezTo>
                      <a:pt x="22" y="128"/>
                      <a:pt x="23" y="127"/>
                      <a:pt x="23" y="126"/>
                    </a:cubicBezTo>
                    <a:cubicBezTo>
                      <a:pt x="23" y="106"/>
                      <a:pt x="23" y="106"/>
                      <a:pt x="23" y="106"/>
                    </a:cubicBezTo>
                    <a:cubicBezTo>
                      <a:pt x="25" y="106"/>
                      <a:pt x="25" y="106"/>
                      <a:pt x="25" y="106"/>
                    </a:cubicBezTo>
                    <a:cubicBezTo>
                      <a:pt x="35" y="106"/>
                      <a:pt x="42" y="99"/>
                      <a:pt x="42" y="8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</p:grpSp>
      <p:pic>
        <p:nvPicPr>
          <p:cNvPr id="292" name="图片 29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300402"/>
            <a:ext cx="403781" cy="451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2815" y="245110"/>
            <a:ext cx="327469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服务和技术保障</a:t>
            </a:r>
            <a:endParaRPr lang="zh-CN" altLang="en-US" sz="28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5" name="Oval 1"/>
          <p:cNvSpPr/>
          <p:nvPr/>
        </p:nvSpPr>
        <p:spPr>
          <a:xfrm>
            <a:off x="537071" y="1827196"/>
            <a:ext cx="540000" cy="540000"/>
          </a:xfrm>
          <a:prstGeom prst="ellipse">
            <a:avLst/>
          </a:pr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  <a:ea typeface="张海山锐线体简" panose="02000000000000000000" pitchFamily="2" charset="-122"/>
              </a:rPr>
              <a:t>01</a:t>
            </a:r>
            <a:endParaRPr lang="en-US" sz="1200" dirty="0">
              <a:latin typeface="Century Gothic" panose="020B0502020202020204" pitchFamily="34" charset="0"/>
              <a:ea typeface="张海山锐线体简" panose="02000000000000000000" pitchFamily="2" charset="-122"/>
            </a:endParaRPr>
          </a:p>
        </p:txBody>
      </p:sp>
      <p:sp>
        <p:nvSpPr>
          <p:cNvPr id="6" name="Oval 7"/>
          <p:cNvSpPr/>
          <p:nvPr/>
        </p:nvSpPr>
        <p:spPr>
          <a:xfrm>
            <a:off x="4867771" y="1841326"/>
            <a:ext cx="540000" cy="540000"/>
          </a:xfrm>
          <a:prstGeom prst="ellipse">
            <a:avLst/>
          </a:pr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Century Gothic" panose="020B0502020202020204" pitchFamily="34" charset="0"/>
                <a:ea typeface="张海山锐线体简" panose="02000000000000000000" pitchFamily="2" charset="-122"/>
              </a:rPr>
              <a:t>02</a:t>
            </a:r>
            <a:endParaRPr lang="en-US" sz="1200">
              <a:latin typeface="Century Gothic" panose="020B0502020202020204" pitchFamily="34" charset="0"/>
              <a:ea typeface="张海山锐线体简" panose="02000000000000000000" pitchFamily="2" charset="-122"/>
            </a:endParaRPr>
          </a:p>
        </p:txBody>
      </p:sp>
      <p:sp>
        <p:nvSpPr>
          <p:cNvPr id="7" name="Oval 9"/>
          <p:cNvSpPr/>
          <p:nvPr/>
        </p:nvSpPr>
        <p:spPr>
          <a:xfrm>
            <a:off x="537071" y="3347071"/>
            <a:ext cx="540000" cy="540000"/>
          </a:xfrm>
          <a:prstGeom prst="ellipse">
            <a:avLst/>
          </a:pr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  <a:ea typeface="张海山锐线体简" panose="02000000000000000000" pitchFamily="2" charset="-122"/>
              </a:rPr>
              <a:t>03</a:t>
            </a:r>
            <a:endParaRPr lang="en-US" sz="1200" dirty="0">
              <a:latin typeface="Century Gothic" panose="020B0502020202020204" pitchFamily="34" charset="0"/>
              <a:ea typeface="张海山锐线体简" panose="02000000000000000000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42060" y="1559560"/>
            <a:ext cx="3550920" cy="843915"/>
            <a:chOff x="8548024" y="1378996"/>
            <a:chExt cx="2345886" cy="1125283"/>
          </a:xfrm>
        </p:grpSpPr>
        <p:sp>
          <p:nvSpPr>
            <p:cNvPr id="9" name="矩形 8"/>
            <p:cNvSpPr/>
            <p:nvPr/>
          </p:nvSpPr>
          <p:spPr>
            <a:xfrm>
              <a:off x="8548024" y="1766791"/>
              <a:ext cx="2345886" cy="737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支持</a:t>
              </a:r>
              <a:r>
                <a:rPr lang="en-US" altLang="zh-CN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24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小时的技术和售后服务，能快速响应用户的问题，及时处理用户出现的问题，提供系统的稳定和可靠保障</a:t>
              </a:r>
              <a:endParaRPr lang="zh-CN" altLang="en-US"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48024" y="1378996"/>
              <a:ext cx="1937770" cy="4910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7*24h客服在线</a:t>
              </a:r>
              <a:endParaRPr lang="zh-CN" altLang="en-US" sz="12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488305" y="1796415"/>
            <a:ext cx="3378835" cy="570300"/>
            <a:chOff x="8548025" y="1459078"/>
            <a:chExt cx="2486420" cy="761049"/>
          </a:xfrm>
        </p:grpSpPr>
        <p:sp>
          <p:nvSpPr>
            <p:cNvPr id="12" name="矩形 11"/>
            <p:cNvSpPr/>
            <p:nvPr/>
          </p:nvSpPr>
          <p:spPr>
            <a:xfrm>
              <a:off x="8548025" y="1790500"/>
              <a:ext cx="2486420" cy="4296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 </a:t>
              </a:r>
              <a:r>
                <a:rPr lang="zh-CN" sz="10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有专业的客户经理，进行全程的体验和用户反馈根据。</a:t>
              </a:r>
              <a:endParaRPr lang="zh-CN" sz="10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548025" y="1459078"/>
              <a:ext cx="2150341" cy="4914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2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专属客户经理</a:t>
              </a:r>
              <a:endParaRPr sz="12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241942" y="3097563"/>
            <a:ext cx="3467127" cy="802687"/>
            <a:chOff x="8548025" y="1459078"/>
            <a:chExt cx="2486420" cy="1070250"/>
          </a:xfrm>
        </p:grpSpPr>
        <p:sp>
          <p:nvSpPr>
            <p:cNvPr id="15" name="矩形 14"/>
            <p:cNvSpPr/>
            <p:nvPr/>
          </p:nvSpPr>
          <p:spPr>
            <a:xfrm>
              <a:off x="8548025" y="1791881"/>
              <a:ext cx="2486420" cy="7374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提供专业的培训服务，让用户能够快速上手产品，并能够指导用户进行相关操作</a:t>
              </a:r>
              <a:endParaRPr lang="zh-CN" altLang="en-US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548025" y="1459078"/>
              <a:ext cx="1788183" cy="4910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sz="12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专业1对1培训</a:t>
              </a:r>
              <a:endParaRPr lang="zh-CN" sz="12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27" name="Oval 9"/>
          <p:cNvSpPr/>
          <p:nvPr/>
        </p:nvSpPr>
        <p:spPr>
          <a:xfrm>
            <a:off x="4867771" y="3447577"/>
            <a:ext cx="540000" cy="540000"/>
          </a:xfrm>
          <a:prstGeom prst="ellipse">
            <a:avLst/>
          </a:prstGeom>
          <a:solidFill>
            <a:srgbClr val="DAB96E"/>
          </a:solidFill>
          <a:ln w="31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  <a:ea typeface="张海山锐线体简" panose="02000000000000000000" pitchFamily="2" charset="-122"/>
              </a:rPr>
              <a:t>04</a:t>
            </a:r>
            <a:endParaRPr lang="en-US" sz="1200" dirty="0">
              <a:latin typeface="Century Gothic" panose="020B0502020202020204" pitchFamily="34" charset="0"/>
              <a:ea typeface="张海山锐线体简" panose="02000000000000000000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488187" y="3233794"/>
            <a:ext cx="3467127" cy="785029"/>
            <a:chOff x="8548025" y="1459078"/>
            <a:chExt cx="2486420" cy="1046704"/>
          </a:xfrm>
        </p:grpSpPr>
        <p:sp>
          <p:nvSpPr>
            <p:cNvPr id="29" name="矩形 28"/>
            <p:cNvSpPr/>
            <p:nvPr/>
          </p:nvSpPr>
          <p:spPr>
            <a:xfrm>
              <a:off x="8548025" y="1768337"/>
              <a:ext cx="2486420" cy="7374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sym typeface="微软雅黑" pitchFamily="34" charset="-122"/>
                </a:rPr>
                <a:t>提供</a:t>
              </a:r>
              <a:r>
                <a:rPr lang="en-US" altLang="zh-CN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sym typeface="微软雅黑" pitchFamily="34" charset="-122"/>
                </a:rPr>
                <a:t>API</a:t>
              </a: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sym typeface="微软雅黑" pitchFamily="34" charset="-122"/>
                </a:rPr>
                <a:t>能力，能够帮助用户很方便地对接第三方产品（如</a:t>
              </a:r>
              <a:r>
                <a:rPr lang="en-US" altLang="zh-CN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sym typeface="微软雅黑" pitchFamily="34" charset="-122"/>
                </a:rPr>
                <a:t>Salesforce</a:t>
              </a:r>
              <a:r>
                <a:rPr lang="zh-CN" altLang="en-US" sz="1000" dirty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sym typeface="微软雅黑" pitchFamily="34" charset="-122"/>
                </a:rPr>
                <a:t>），做到无缝对接</a:t>
              </a:r>
              <a:endParaRPr lang="zh-CN" altLang="en-US" sz="10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微软雅黑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8548025" y="1459078"/>
              <a:ext cx="2040119" cy="8602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Segoe UI Semilight" panose="020B0402040204020203" pitchFamily="34" charset="0"/>
                </a:rPr>
                <a:t>API对接服务</a:t>
              </a:r>
              <a:endParaRPr lang="zh-CN" altLang="en-US" sz="12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  <a:p>
              <a:pPr>
                <a:lnSpc>
                  <a:spcPct val="150000"/>
                </a:lnSpc>
              </a:pPr>
              <a:endParaRPr lang="zh-CN" altLang="en-US" sz="12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Segoe UI Semilight" panose="020B0402040204020203" pitchFamily="34" charset="0"/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317336"/>
            <a:ext cx="403781" cy="451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2966" y="245401"/>
            <a:ext cx="2257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产品架构</a:t>
            </a:r>
            <a:endParaRPr lang="zh-CN" altLang="en-US" sz="2800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" y="300402"/>
            <a:ext cx="403781" cy="45128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750" y="1821056"/>
            <a:ext cx="400747" cy="400747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778" y="1950259"/>
            <a:ext cx="503999" cy="503999"/>
          </a:xfrm>
          <a:prstGeom prst="rect">
            <a:avLst/>
          </a:prstGeom>
        </p:spPr>
      </p:pic>
      <p:grpSp>
        <p:nvGrpSpPr>
          <p:cNvPr id="38" name="组合 3"/>
          <p:cNvGrpSpPr/>
          <p:nvPr/>
        </p:nvGrpSpPr>
        <p:grpSpPr>
          <a:xfrm>
            <a:off x="4092716" y="3762423"/>
            <a:ext cx="1048814" cy="935440"/>
            <a:chOff x="4351872" y="2480596"/>
            <a:chExt cx="2755658" cy="2759061"/>
          </a:xfrm>
        </p:grpSpPr>
        <p:sp>
          <p:nvSpPr>
            <p:cNvPr id="39" name="アーチ 5"/>
            <p:cNvSpPr/>
            <p:nvPr/>
          </p:nvSpPr>
          <p:spPr>
            <a:xfrm rot="5280000">
              <a:off x="5696185" y="2555463"/>
              <a:ext cx="1446681" cy="1296948"/>
            </a:xfrm>
            <a:custGeom>
              <a:avLst/>
              <a:gdLst/>
              <a:ahLst/>
              <a:cxnLst/>
              <a:rect l="l" t="t" r="r" b="b"/>
              <a:pathLst>
                <a:path w="3490546" h="3129272">
                  <a:moveTo>
                    <a:pt x="0" y="3129269"/>
                  </a:moveTo>
                  <a:cubicBezTo>
                    <a:pt x="1" y="2295507"/>
                    <a:pt x="332732" y="1496219"/>
                    <a:pt x="924368" y="908746"/>
                  </a:cubicBezTo>
                  <a:cubicBezTo>
                    <a:pt x="1513783" y="323480"/>
                    <a:pt x="2311602" y="-3344"/>
                    <a:pt x="3141967" y="250"/>
                  </a:cubicBezTo>
                  <a:lnTo>
                    <a:pt x="3141967" y="0"/>
                  </a:lnTo>
                  <a:lnTo>
                    <a:pt x="3142212" y="245"/>
                  </a:lnTo>
                  <a:cubicBezTo>
                    <a:pt x="3145264" y="43"/>
                    <a:pt x="3148316" y="60"/>
                    <a:pt x="3151367" y="82"/>
                  </a:cubicBezTo>
                  <a:lnTo>
                    <a:pt x="3151302" y="9335"/>
                  </a:lnTo>
                  <a:lnTo>
                    <a:pt x="3490546" y="348579"/>
                  </a:lnTo>
                  <a:lnTo>
                    <a:pt x="3146476" y="692649"/>
                  </a:lnTo>
                  <a:cubicBezTo>
                    <a:pt x="3146469" y="693625"/>
                    <a:pt x="3146462" y="694600"/>
                    <a:pt x="3146455" y="695576"/>
                  </a:cubicBezTo>
                  <a:lnTo>
                    <a:pt x="3143420" y="695705"/>
                  </a:lnTo>
                  <a:lnTo>
                    <a:pt x="3141967" y="697158"/>
                  </a:lnTo>
                  <a:lnTo>
                    <a:pt x="3141967" y="695767"/>
                  </a:lnTo>
                  <a:cubicBezTo>
                    <a:pt x="2495145" y="692172"/>
                    <a:pt x="1873508" y="946432"/>
                    <a:pt x="1414429" y="1402280"/>
                  </a:cubicBezTo>
                  <a:cubicBezTo>
                    <a:pt x="954661" y="1858813"/>
                    <a:pt x="695929" y="2479817"/>
                    <a:pt x="695589" y="3127701"/>
                  </a:cubicBezTo>
                  <a:lnTo>
                    <a:pt x="348579" y="2780690"/>
                  </a:lnTo>
                  <a:close/>
                  <a:moveTo>
                    <a:pt x="0" y="3129272"/>
                  </a:moveTo>
                  <a:lnTo>
                    <a:pt x="0" y="3129269"/>
                  </a:lnTo>
                  <a:lnTo>
                    <a:pt x="695511" y="312926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40" name="アーチ 5"/>
            <p:cNvSpPr/>
            <p:nvPr/>
          </p:nvSpPr>
          <p:spPr>
            <a:xfrm rot="10680000">
              <a:off x="5660849" y="3903301"/>
              <a:ext cx="1446681" cy="1296948"/>
            </a:xfrm>
            <a:custGeom>
              <a:avLst/>
              <a:gdLst/>
              <a:ahLst/>
              <a:cxnLst/>
              <a:rect l="l" t="t" r="r" b="b"/>
              <a:pathLst>
                <a:path w="3490546" h="3129272">
                  <a:moveTo>
                    <a:pt x="0" y="3129269"/>
                  </a:moveTo>
                  <a:cubicBezTo>
                    <a:pt x="1" y="2295507"/>
                    <a:pt x="332732" y="1496219"/>
                    <a:pt x="924368" y="908746"/>
                  </a:cubicBezTo>
                  <a:cubicBezTo>
                    <a:pt x="1513783" y="323480"/>
                    <a:pt x="2311602" y="-3344"/>
                    <a:pt x="3141967" y="250"/>
                  </a:cubicBezTo>
                  <a:lnTo>
                    <a:pt x="3141967" y="0"/>
                  </a:lnTo>
                  <a:lnTo>
                    <a:pt x="3142212" y="245"/>
                  </a:lnTo>
                  <a:cubicBezTo>
                    <a:pt x="3145264" y="43"/>
                    <a:pt x="3148316" y="60"/>
                    <a:pt x="3151367" y="82"/>
                  </a:cubicBezTo>
                  <a:lnTo>
                    <a:pt x="3151302" y="9335"/>
                  </a:lnTo>
                  <a:lnTo>
                    <a:pt x="3490546" y="348579"/>
                  </a:lnTo>
                  <a:lnTo>
                    <a:pt x="3146476" y="692649"/>
                  </a:lnTo>
                  <a:cubicBezTo>
                    <a:pt x="3146469" y="693625"/>
                    <a:pt x="3146462" y="694600"/>
                    <a:pt x="3146455" y="695576"/>
                  </a:cubicBezTo>
                  <a:lnTo>
                    <a:pt x="3143420" y="695705"/>
                  </a:lnTo>
                  <a:lnTo>
                    <a:pt x="3141967" y="697158"/>
                  </a:lnTo>
                  <a:lnTo>
                    <a:pt x="3141967" y="695767"/>
                  </a:lnTo>
                  <a:cubicBezTo>
                    <a:pt x="2495145" y="692172"/>
                    <a:pt x="1873508" y="946432"/>
                    <a:pt x="1414429" y="1402280"/>
                  </a:cubicBezTo>
                  <a:cubicBezTo>
                    <a:pt x="954661" y="1858813"/>
                    <a:pt x="695929" y="2479817"/>
                    <a:pt x="695589" y="3127701"/>
                  </a:cubicBezTo>
                  <a:lnTo>
                    <a:pt x="348579" y="2780690"/>
                  </a:lnTo>
                  <a:close/>
                  <a:moveTo>
                    <a:pt x="0" y="3129272"/>
                  </a:moveTo>
                  <a:lnTo>
                    <a:pt x="0" y="3129269"/>
                  </a:lnTo>
                  <a:lnTo>
                    <a:pt x="695511" y="312926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41" name="アーチ 5"/>
            <p:cNvSpPr/>
            <p:nvPr/>
          </p:nvSpPr>
          <p:spPr>
            <a:xfrm rot="21480000">
              <a:off x="4351872" y="2521479"/>
              <a:ext cx="1446681" cy="1296948"/>
            </a:xfrm>
            <a:custGeom>
              <a:avLst/>
              <a:gdLst/>
              <a:ahLst/>
              <a:cxnLst/>
              <a:rect l="l" t="t" r="r" b="b"/>
              <a:pathLst>
                <a:path w="3490546" h="3129272">
                  <a:moveTo>
                    <a:pt x="0" y="3129269"/>
                  </a:moveTo>
                  <a:cubicBezTo>
                    <a:pt x="1" y="2295507"/>
                    <a:pt x="332732" y="1496219"/>
                    <a:pt x="924368" y="908746"/>
                  </a:cubicBezTo>
                  <a:cubicBezTo>
                    <a:pt x="1513783" y="323480"/>
                    <a:pt x="2311602" y="-3344"/>
                    <a:pt x="3141967" y="250"/>
                  </a:cubicBezTo>
                  <a:lnTo>
                    <a:pt x="3141967" y="0"/>
                  </a:lnTo>
                  <a:lnTo>
                    <a:pt x="3142212" y="245"/>
                  </a:lnTo>
                  <a:cubicBezTo>
                    <a:pt x="3145264" y="43"/>
                    <a:pt x="3148316" y="60"/>
                    <a:pt x="3151367" y="82"/>
                  </a:cubicBezTo>
                  <a:lnTo>
                    <a:pt x="3151302" y="9335"/>
                  </a:lnTo>
                  <a:lnTo>
                    <a:pt x="3490546" y="348579"/>
                  </a:lnTo>
                  <a:lnTo>
                    <a:pt x="3146476" y="692649"/>
                  </a:lnTo>
                  <a:cubicBezTo>
                    <a:pt x="3146469" y="693625"/>
                    <a:pt x="3146462" y="694600"/>
                    <a:pt x="3146455" y="695576"/>
                  </a:cubicBezTo>
                  <a:lnTo>
                    <a:pt x="3143420" y="695705"/>
                  </a:lnTo>
                  <a:lnTo>
                    <a:pt x="3141967" y="697158"/>
                  </a:lnTo>
                  <a:lnTo>
                    <a:pt x="3141967" y="695767"/>
                  </a:lnTo>
                  <a:cubicBezTo>
                    <a:pt x="2495145" y="692172"/>
                    <a:pt x="1873508" y="946432"/>
                    <a:pt x="1414429" y="1402280"/>
                  </a:cubicBezTo>
                  <a:cubicBezTo>
                    <a:pt x="954661" y="1858813"/>
                    <a:pt x="695929" y="2479817"/>
                    <a:pt x="695589" y="3127701"/>
                  </a:cubicBezTo>
                  <a:lnTo>
                    <a:pt x="348579" y="2780690"/>
                  </a:lnTo>
                  <a:close/>
                  <a:moveTo>
                    <a:pt x="0" y="3129272"/>
                  </a:moveTo>
                  <a:lnTo>
                    <a:pt x="0" y="3129269"/>
                  </a:lnTo>
                  <a:lnTo>
                    <a:pt x="695511" y="312926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42" name="アーチ 5"/>
            <p:cNvSpPr/>
            <p:nvPr/>
          </p:nvSpPr>
          <p:spPr>
            <a:xfrm rot="16080000">
              <a:off x="4316484" y="3867843"/>
              <a:ext cx="1446681" cy="1296948"/>
            </a:xfrm>
            <a:custGeom>
              <a:avLst/>
              <a:gdLst/>
              <a:ahLst/>
              <a:cxnLst/>
              <a:rect l="l" t="t" r="r" b="b"/>
              <a:pathLst>
                <a:path w="3490546" h="3129272">
                  <a:moveTo>
                    <a:pt x="0" y="3129269"/>
                  </a:moveTo>
                  <a:cubicBezTo>
                    <a:pt x="1" y="2295507"/>
                    <a:pt x="332732" y="1496219"/>
                    <a:pt x="924368" y="908746"/>
                  </a:cubicBezTo>
                  <a:cubicBezTo>
                    <a:pt x="1513783" y="323480"/>
                    <a:pt x="2311602" y="-3344"/>
                    <a:pt x="3141967" y="250"/>
                  </a:cubicBezTo>
                  <a:lnTo>
                    <a:pt x="3141967" y="0"/>
                  </a:lnTo>
                  <a:lnTo>
                    <a:pt x="3142212" y="245"/>
                  </a:lnTo>
                  <a:cubicBezTo>
                    <a:pt x="3145264" y="43"/>
                    <a:pt x="3148316" y="60"/>
                    <a:pt x="3151367" y="82"/>
                  </a:cubicBezTo>
                  <a:lnTo>
                    <a:pt x="3151302" y="9335"/>
                  </a:lnTo>
                  <a:lnTo>
                    <a:pt x="3490546" y="348579"/>
                  </a:lnTo>
                  <a:lnTo>
                    <a:pt x="3146476" y="692649"/>
                  </a:lnTo>
                  <a:cubicBezTo>
                    <a:pt x="3146469" y="693625"/>
                    <a:pt x="3146462" y="694600"/>
                    <a:pt x="3146455" y="695576"/>
                  </a:cubicBezTo>
                  <a:lnTo>
                    <a:pt x="3143420" y="695705"/>
                  </a:lnTo>
                  <a:lnTo>
                    <a:pt x="3141967" y="697158"/>
                  </a:lnTo>
                  <a:lnTo>
                    <a:pt x="3141967" y="695767"/>
                  </a:lnTo>
                  <a:cubicBezTo>
                    <a:pt x="2495145" y="692172"/>
                    <a:pt x="1873508" y="946432"/>
                    <a:pt x="1414429" y="1402280"/>
                  </a:cubicBezTo>
                  <a:cubicBezTo>
                    <a:pt x="954661" y="1858813"/>
                    <a:pt x="695929" y="2479817"/>
                    <a:pt x="695589" y="3127701"/>
                  </a:cubicBezTo>
                  <a:lnTo>
                    <a:pt x="348579" y="2780690"/>
                  </a:lnTo>
                  <a:close/>
                  <a:moveTo>
                    <a:pt x="0" y="3129272"/>
                  </a:moveTo>
                  <a:lnTo>
                    <a:pt x="0" y="3129269"/>
                  </a:lnTo>
                  <a:lnTo>
                    <a:pt x="695511" y="312926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5">
                <a:solidFill>
                  <a:schemeClr val="tx1"/>
                </a:solidFill>
              </a:endParaRP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716" y="4017209"/>
            <a:ext cx="403781" cy="451285"/>
          </a:xfrm>
          <a:prstGeom prst="rect">
            <a:avLst/>
          </a:prstGeom>
        </p:spPr>
      </p:pic>
      <p:cxnSp>
        <p:nvCxnSpPr>
          <p:cNvPr id="45" name="直线连接符 44"/>
          <p:cNvCxnSpPr/>
          <p:nvPr/>
        </p:nvCxnSpPr>
        <p:spPr>
          <a:xfrm>
            <a:off x="1414771" y="2799391"/>
            <a:ext cx="0" cy="1163847"/>
          </a:xfrm>
          <a:prstGeom prst="line">
            <a:avLst/>
          </a:prstGeom>
          <a:ln>
            <a:solidFill>
              <a:srgbClr val="DAB96E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964944" y="4077411"/>
            <a:ext cx="87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 smtClean="0">
                <a:solidFill>
                  <a:schemeClr val="bg1"/>
                </a:solidFill>
              </a:rPr>
              <a:t>广告流量</a:t>
            </a:r>
            <a:endParaRPr kumimoji="1" lang="en-US" altLang="zh-CN" sz="1000" dirty="0" smtClean="0">
              <a:solidFill>
                <a:schemeClr val="bg1"/>
              </a:solidFill>
            </a:endParaRPr>
          </a:p>
          <a:p>
            <a:pPr algn="ctr"/>
            <a:r>
              <a:rPr kumimoji="1" lang="zh-CN" altLang="en-US" sz="1000" dirty="0" smtClean="0">
                <a:solidFill>
                  <a:schemeClr val="bg1"/>
                </a:solidFill>
              </a:rPr>
              <a:t>用户数据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sp useBgFill="1">
        <p:nvSpPr>
          <p:cNvPr id="54" name="文本框 53"/>
          <p:cNvSpPr txBox="1"/>
          <p:nvPr/>
        </p:nvSpPr>
        <p:spPr>
          <a:xfrm>
            <a:off x="878940" y="2475374"/>
            <a:ext cx="1071663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000" dirty="0" smtClean="0">
                <a:solidFill>
                  <a:schemeClr val="bg1"/>
                </a:solidFill>
              </a:rPr>
              <a:t>Marketing API</a:t>
            </a:r>
            <a:endParaRPr kumimoji="1" lang="en-US" altLang="zh-CN" sz="1000" dirty="0" smtClean="0">
              <a:solidFill>
                <a:schemeClr val="bg1"/>
              </a:solidFill>
            </a:endParaRPr>
          </a:p>
          <a:p>
            <a:pPr algn="ctr"/>
            <a:r>
              <a:rPr kumimoji="1" lang="zh-CN" altLang="en-US" sz="1000" dirty="0" smtClean="0">
                <a:solidFill>
                  <a:schemeClr val="bg1"/>
                </a:solidFill>
              </a:rPr>
              <a:t> 云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API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4120094" y="4753992"/>
            <a:ext cx="1071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000" dirty="0" err="1" smtClean="0">
                <a:solidFill>
                  <a:schemeClr val="bg1"/>
                </a:solidFill>
              </a:rPr>
              <a:t>MarketingDesk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195643" y="2242426"/>
            <a:ext cx="899138" cy="20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700" dirty="0" smtClean="0">
                <a:solidFill>
                  <a:schemeClr val="bg1"/>
                </a:solidFill>
              </a:rPr>
              <a:t>AI</a:t>
            </a:r>
            <a:r>
              <a:rPr kumimoji="1" lang="zh-CN" altLang="en-US" sz="700" dirty="0" smtClean="0">
                <a:solidFill>
                  <a:schemeClr val="bg1"/>
                </a:solidFill>
              </a:rPr>
              <a:t>引擎和推荐算法</a:t>
            </a:r>
            <a:endParaRPr kumimoji="1" lang="zh-CN" altLang="en-US" sz="700" dirty="0">
              <a:solidFill>
                <a:schemeClr val="bg1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228322" y="2475374"/>
            <a:ext cx="1071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 smtClean="0">
                <a:solidFill>
                  <a:schemeClr val="bg1"/>
                </a:solidFill>
              </a:rPr>
              <a:t>广告主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cxnSp>
        <p:nvCxnSpPr>
          <p:cNvPr id="59" name="直线连接符 58"/>
          <p:cNvCxnSpPr/>
          <p:nvPr/>
        </p:nvCxnSpPr>
        <p:spPr>
          <a:xfrm>
            <a:off x="7764154" y="2782791"/>
            <a:ext cx="10546" cy="1180447"/>
          </a:xfrm>
          <a:prstGeom prst="line">
            <a:avLst/>
          </a:prstGeom>
          <a:ln>
            <a:solidFill>
              <a:schemeClr val="accent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7400427" y="4077411"/>
            <a:ext cx="79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 smtClean="0">
                <a:solidFill>
                  <a:schemeClr val="bg1"/>
                </a:solidFill>
              </a:rPr>
              <a:t>营销需求</a:t>
            </a:r>
            <a:endParaRPr kumimoji="1" lang="en-US" altLang="zh-CN" sz="1000" dirty="0" smtClean="0">
              <a:solidFill>
                <a:schemeClr val="bg1"/>
              </a:solidFill>
            </a:endParaRPr>
          </a:p>
          <a:p>
            <a:pPr algn="ctr"/>
            <a:r>
              <a:rPr kumimoji="1" lang="zh-CN" altLang="en-US" sz="1000" dirty="0" smtClean="0">
                <a:solidFill>
                  <a:schemeClr val="bg1"/>
                </a:solidFill>
              </a:rPr>
              <a:t>营销预算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cxnSp>
        <p:nvCxnSpPr>
          <p:cNvPr id="70" name="直线连接符 69"/>
          <p:cNvCxnSpPr/>
          <p:nvPr/>
        </p:nvCxnSpPr>
        <p:spPr>
          <a:xfrm flipH="1">
            <a:off x="4615469" y="3074606"/>
            <a:ext cx="3308" cy="201694"/>
          </a:xfrm>
          <a:prstGeom prst="line">
            <a:avLst/>
          </a:prstGeom>
          <a:ln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4330066" y="986421"/>
            <a:ext cx="5397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00" dirty="0" smtClean="0">
                <a:solidFill>
                  <a:schemeClr val="bg1"/>
                </a:solidFill>
              </a:rPr>
              <a:t>数据归因</a:t>
            </a:r>
            <a:endParaRPr kumimoji="1" lang="zh-CN" altLang="en-US" sz="700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282398" y="1946801"/>
            <a:ext cx="57860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00" dirty="0" smtClean="0">
                <a:solidFill>
                  <a:schemeClr val="bg1"/>
                </a:solidFill>
              </a:rPr>
              <a:t>创意洞察</a:t>
            </a:r>
            <a:endParaRPr kumimoji="1" lang="zh-CN" altLang="en-US" sz="700" dirty="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393408" y="1954202"/>
            <a:ext cx="567954" cy="205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00" dirty="0" smtClean="0">
                <a:solidFill>
                  <a:schemeClr val="bg1"/>
                </a:solidFill>
              </a:rPr>
              <a:t>智能决策</a:t>
            </a:r>
            <a:endParaRPr kumimoji="1" lang="zh-CN" altLang="en-US" sz="700" dirty="0">
              <a:solidFill>
                <a:schemeClr val="bg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081292" y="2876620"/>
            <a:ext cx="1071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00" dirty="0" smtClean="0">
                <a:solidFill>
                  <a:schemeClr val="bg1"/>
                </a:solidFill>
              </a:rPr>
              <a:t>大数据模型</a:t>
            </a:r>
            <a:endParaRPr kumimoji="1" lang="zh-CN" altLang="en-US" sz="700" dirty="0">
              <a:solidFill>
                <a:schemeClr val="bg1"/>
              </a:solidFill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081292" y="3278631"/>
            <a:ext cx="1071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000" dirty="0" smtClean="0">
                <a:solidFill>
                  <a:schemeClr val="bg1"/>
                </a:solidFill>
              </a:rPr>
              <a:t>AI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赋能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cxnSp>
        <p:nvCxnSpPr>
          <p:cNvPr id="67" name="直线连接符 66"/>
          <p:cNvCxnSpPr/>
          <p:nvPr/>
        </p:nvCxnSpPr>
        <p:spPr>
          <a:xfrm flipH="1">
            <a:off x="4615469" y="3516342"/>
            <a:ext cx="3308" cy="201694"/>
          </a:xfrm>
          <a:prstGeom prst="line">
            <a:avLst/>
          </a:prstGeom>
          <a:ln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3897123" y="1326829"/>
            <a:ext cx="1440000" cy="1440000"/>
          </a:xfrm>
          <a:prstGeom prst="ellipse">
            <a:avLst/>
          </a:prstGeom>
          <a:noFill/>
          <a:ln w="12700">
            <a:solidFill>
              <a:srgbClr val="DAB96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" name="直线连接符 6"/>
          <p:cNvCxnSpPr/>
          <p:nvPr/>
        </p:nvCxnSpPr>
        <p:spPr>
          <a:xfrm>
            <a:off x="1789916" y="4261375"/>
            <a:ext cx="2160000" cy="0"/>
          </a:xfrm>
          <a:prstGeom prst="line">
            <a:avLst/>
          </a:prstGeom>
          <a:ln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线连接符 48"/>
          <p:cNvCxnSpPr/>
          <p:nvPr/>
        </p:nvCxnSpPr>
        <p:spPr>
          <a:xfrm>
            <a:off x="5263015" y="4261375"/>
            <a:ext cx="2160000" cy="0"/>
          </a:xfrm>
          <a:prstGeom prst="line">
            <a:avLst/>
          </a:prstGeom>
          <a:ln>
            <a:prstDash val="sys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椭圆 12"/>
          <p:cNvSpPr/>
          <p:nvPr/>
        </p:nvSpPr>
        <p:spPr>
          <a:xfrm>
            <a:off x="3756626" y="1906332"/>
            <a:ext cx="280994" cy="2809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918" y="1942091"/>
            <a:ext cx="216000" cy="216000"/>
          </a:xfrm>
          <a:prstGeom prst="rect">
            <a:avLst/>
          </a:prstGeom>
        </p:spPr>
      </p:pic>
      <p:sp useBgFill="1">
        <p:nvSpPr>
          <p:cNvPr id="50" name="椭圆 49"/>
          <p:cNvSpPr/>
          <p:nvPr/>
        </p:nvSpPr>
        <p:spPr>
          <a:xfrm>
            <a:off x="5187023" y="1906332"/>
            <a:ext cx="280994" cy="2809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79" y="1945165"/>
            <a:ext cx="226441" cy="226441"/>
          </a:xfrm>
          <a:prstGeom prst="rect">
            <a:avLst/>
          </a:prstGeom>
        </p:spPr>
      </p:pic>
      <p:sp useBgFill="1">
        <p:nvSpPr>
          <p:cNvPr id="51" name="椭圆 50"/>
          <p:cNvSpPr/>
          <p:nvPr/>
        </p:nvSpPr>
        <p:spPr>
          <a:xfrm>
            <a:off x="4476626" y="1194361"/>
            <a:ext cx="280994" cy="2809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31" y="1215800"/>
            <a:ext cx="245713" cy="238555"/>
          </a:xfrm>
          <a:prstGeom prst="rect">
            <a:avLst/>
          </a:prstGeom>
          <a:ln>
            <a:noFill/>
          </a:ln>
        </p:spPr>
      </p:pic>
      <p:sp useBgFill="1">
        <p:nvSpPr>
          <p:cNvPr id="63" name="椭圆 62"/>
          <p:cNvSpPr/>
          <p:nvPr/>
        </p:nvSpPr>
        <p:spPr>
          <a:xfrm>
            <a:off x="4483384" y="2563478"/>
            <a:ext cx="280994" cy="280994"/>
          </a:xfrm>
          <a:prstGeom prst="ellipse">
            <a:avLst/>
          </a:prstGeom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661" y="2674108"/>
            <a:ext cx="226440" cy="22644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71" y="1950259"/>
            <a:ext cx="503999" cy="503999"/>
          </a:xfrm>
          <a:prstGeom prst="rect">
            <a:avLst/>
          </a:prstGeom>
        </p:spPr>
      </p:pic>
      <p:sp>
        <p:nvSpPr>
          <p:cNvPr id="18" name="椭圆 17"/>
          <p:cNvSpPr/>
          <p:nvPr/>
        </p:nvSpPr>
        <p:spPr>
          <a:xfrm>
            <a:off x="1090771" y="1847606"/>
            <a:ext cx="648000" cy="6480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7413415" y="1873006"/>
            <a:ext cx="648000" cy="6480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黑金">
      <a:dk1>
        <a:sysClr val="windowText" lastClr="000000"/>
      </a:dk1>
      <a:lt1>
        <a:sysClr val="window" lastClr="FFFFFF"/>
      </a:lt1>
      <a:dk2>
        <a:srgbClr val="120E03"/>
      </a:dk2>
      <a:lt2>
        <a:srgbClr val="FFFFFF"/>
      </a:lt2>
      <a:accent1>
        <a:srgbClr val="DAB96E"/>
      </a:accent1>
      <a:accent2>
        <a:srgbClr val="120E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常用3">
      <a:majorFont>
        <a:latin typeface="Calibri"/>
        <a:ea typeface="微软雅黑"/>
        <a:cs typeface=""/>
      </a:majorFont>
      <a:minorFont>
        <a:latin typeface="Calibri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DAB96E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1367</Words>
  <Application>WPS 演示</Application>
  <PresentationFormat>全屏显示(16:9)</PresentationFormat>
  <Paragraphs>194</Paragraphs>
  <Slides>15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8" baseType="lpstr">
      <vt:lpstr>Arial</vt:lpstr>
      <vt:lpstr>方正书宋_GBK</vt:lpstr>
      <vt:lpstr>Wingdings</vt:lpstr>
      <vt:lpstr>冬青黑体简体中文 W3</vt:lpstr>
      <vt:lpstr>等线</vt:lpstr>
      <vt:lpstr>Century Gothic</vt:lpstr>
      <vt:lpstr>Open Sans Light</vt:lpstr>
      <vt:lpstr>张海山锐线体简</vt:lpstr>
      <vt:lpstr>Segoe UI Semilight</vt:lpstr>
      <vt:lpstr>微软雅黑</vt:lpstr>
      <vt:lpstr>方正正黑简体</vt:lpstr>
      <vt:lpstr>Calibri</vt:lpstr>
      <vt:lpstr>冬青黑体简体中文</vt:lpstr>
      <vt:lpstr>汉仪旗黑KW</vt:lpstr>
      <vt:lpstr>宋体</vt:lpstr>
      <vt:lpstr>Arial Unicode MS</vt:lpstr>
      <vt:lpstr>汉仪中等线KW</vt:lpstr>
      <vt:lpstr>Calibri Light</vt:lpstr>
      <vt:lpstr>Helvetica Neue</vt:lpstr>
      <vt:lpstr>苹方-简</vt:lpstr>
      <vt:lpstr>汉仪书宋二KW</vt:lpstr>
      <vt:lpstr>微软雅黑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davidxiong</cp:lastModifiedBy>
  <cp:revision>58</cp:revision>
  <dcterms:created xsi:type="dcterms:W3CDTF">2019-08-05T13:33:14Z</dcterms:created>
  <dcterms:modified xsi:type="dcterms:W3CDTF">2019-08-05T13:33:14Z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2052-1.4.0.1935</vt:lpwstr>
  </property>
</Properties>
</file>